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grU4OjgBLlbiC5Je9eHkb7OOK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nline-journals.org/index.php/i-jep/article/view/5366" TargetMode="External"/><Relationship Id="rId3" Type="http://schemas.openxmlformats.org/officeDocument/2006/relationships/hyperlink" Target="https://www.stem.org.uk/resources/community/collection/424831/engineering-habits-mind-primary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em.org.uk/resources/community/collection/424831/engineering-habits-mind-primary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em.org.uk/resources/community/collection/424831/engineering-habits-mind-primary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392113" y="692150"/>
            <a:ext cx="607377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Material bags for teams to build…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3ad03044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03ad03044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103ad03044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3ad03044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03ad03044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103ad03044e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if your lesson address these EHM and how much emphasis it place on each of the EHM. Emphasize the EHM by using the EHM langage when you can.Systems thinking: Seeing whole systems and parts and how they connect.</a:t>
            </a:r>
            <a:endParaRPr sz="1400">
              <a:solidFill>
                <a:schemeClr val="dk1"/>
              </a:solidFill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Problem-finding: identifying and defining a problem. </a:t>
            </a:r>
            <a:endParaRPr sz="1400">
              <a:solidFill>
                <a:schemeClr val="dk1"/>
              </a:solidFill>
            </a:endParaRPr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Visualising: manipulating materials and sketching. 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rehearsal of practical design solutions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Improving: Persistently trying to make things 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by experimenting, designing, sketching, 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prototyping </a:t>
            </a:r>
            <a:endParaRPr sz="14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problem-solving: generating ideas 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solutions with others with many iterations. </a:t>
            </a:r>
            <a:endParaRPr sz="14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Adapting: Testing, analysing, reflecting, 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rethinking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B. Lucas and J. Hanson, Thinking Like an Engineer: Using Engineering Habits of Mind and Signature Pedagogies to Redesign Engineering Education.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(International Journal of Engineering Pedagogy, Vol 6, No. 2 (2016):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https://online-journals.org/index.php/i-jep/article/view/5366</a:t>
            </a: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More resources on Habits of Mind can be found here: </a:t>
            </a:r>
            <a:r>
              <a:rPr lang="en-US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https://www.stem.org.uk/resources/community/collection/424831/engineering-habits-mind-primary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Bill Lucas and Janet Hanson from The Center for Real World Learning at the University of Winchester, UK wrote the paper, </a:t>
            </a:r>
            <a:r>
              <a:rPr b="1"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Like an Engineer: Using Engineering Habits of Mind and Signature Pedagogies to Redesign Engineering Education</a:t>
            </a:r>
            <a:r>
              <a:rPr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paper, they “ identified the six most distinctive learning dispositions, or engineering “habits of mind” [EHoM] that engineers frequently deploy.” 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-US" sz="100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000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Maybe add in Checklist here???</a:t>
            </a:r>
            <a:endParaRPr sz="1000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 thinking: seeing whole systems and parts and how they connect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Problem-finding: identifying and defining a problem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Visualising: manipulating materials and sketching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Improving: persistently trying to make things better by experimenting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 problem-solving: generating ideas with many iterations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Adapting: testing, analysing, reflecting &amp; rethinking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resources on Habits of Mind can be found here: </a:t>
            </a:r>
            <a:r>
              <a:rPr lang="en-US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/>
              </a:rPr>
              <a:t>https://www.stem.org.uk/resources/community/collection/424831/engineering-habits-mind-primary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Bill Lucas and Janet Hanson from The Center for Real World Learning at the University of Winchester, UK wrote the paper, </a:t>
            </a:r>
            <a:r>
              <a:rPr b="1"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Like an Engineer: Using Engineering Habits of Mind and Signature Pedagogies to Redesign Engineering Education</a:t>
            </a:r>
            <a:r>
              <a:rPr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paper, they “ identified the six most distinctive learning dispositions, or engineering “habits of mind” [EHoM] that engineers frequently deploy.”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More resources on Habits of Mind can be found here: </a:t>
            </a:r>
            <a:r>
              <a:rPr lang="en-US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/>
              </a:rPr>
              <a:t>https://www.stem.org.uk/resources/community/collection/424831/engineering-habits-mind-primary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Bill Lucas and Janet Hanson from The Center for Real World Learning at the University of Winchester, UK wrote the paper, </a:t>
            </a:r>
            <a:r>
              <a:rPr b="1"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Like an Engineer: Using Engineering Habits of Mind and Signature Pedagogies to Redesign Engineering Education</a:t>
            </a:r>
            <a:r>
              <a:rPr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paper, they “ identified the six most distinctive learning dispositions, or engineering “habits of mind” [EHoM] that engineers frequently deploy.”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3ad03044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03ad03044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103ad03044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 txBox="1"/>
          <p:nvPr>
            <p:ph type="ctrTitle"/>
          </p:nvPr>
        </p:nvSpPr>
        <p:spPr>
          <a:xfrm>
            <a:off x="912541" y="1703998"/>
            <a:ext cx="6858000" cy="754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sz="2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4"/>
          <p:cNvSpPr txBox="1"/>
          <p:nvPr>
            <p:ph idx="1" type="subTitle"/>
          </p:nvPr>
        </p:nvSpPr>
        <p:spPr>
          <a:xfrm>
            <a:off x="912541" y="2527912"/>
            <a:ext cx="6858000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  <a:defRPr b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2541" y="737998"/>
            <a:ext cx="2628900" cy="101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9" name="Google Shape;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2271" y="4383157"/>
            <a:ext cx="749499" cy="250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, black, standing, white&#10;&#10;Description automatically generated" id="20" name="Google Shape;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451" y="3607729"/>
            <a:ext cx="1245704" cy="1245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ign with white text&#10;&#10;Description automatically generated" id="21" name="Google Shape;2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885537">
            <a:off x="6294830" y="4147816"/>
            <a:ext cx="709795" cy="709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ign with white text&#10;&#10;Description automatically generated" id="22" name="Google Shape;2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44428">
            <a:off x="6718550" y="3382497"/>
            <a:ext cx="1309083" cy="1309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" name="Google Shape;23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37" y="357248"/>
            <a:ext cx="810625" cy="8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13287" y="666977"/>
            <a:ext cx="6117426" cy="3132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5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  <a:defRPr b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black sign with white text&#10;&#10;Description automatically generated" id="30" name="Google Shape;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59378" y="2884490"/>
            <a:ext cx="1860468" cy="186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OneColumn">
  <p:cSld name="Content Slide_OneColum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3" name="Google Shape;33;p36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34" name="Google Shape;34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35" name="Google Shape;35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" name="Google Shape;36;p36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" name="Google Shape;37;p36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ign with white text&#10;&#10;Description automatically generated" id="38" name="Google Shape;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433455">
            <a:off x="216824" y="4147602"/>
            <a:ext cx="637762" cy="6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6"/>
          <p:cNvPicPr preferRelativeResize="0"/>
          <p:nvPr/>
        </p:nvPicPr>
        <p:blipFill rotWithShape="1">
          <a:blip r:embed="rId5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6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TwoColumns">
  <p:cSld name="Content Slide_Two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7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43" name="Google Shape;43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44" name="Google Shape;4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" name="Google Shape;45;p37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6" name="Google Shape;46;p37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37"/>
          <p:cNvSpPr txBox="1"/>
          <p:nvPr>
            <p:ph idx="1" type="body"/>
          </p:nvPr>
        </p:nvSpPr>
        <p:spPr>
          <a:xfrm>
            <a:off x="639815" y="1137121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2" type="body"/>
          </p:nvPr>
        </p:nvSpPr>
        <p:spPr>
          <a:xfrm>
            <a:off x="4654254" y="1137121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sign with white text&#10;&#10;Description automatically generated" id="49" name="Google Shape;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433455">
            <a:off x="216824" y="4147602"/>
            <a:ext cx="637762" cy="6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7"/>
          <p:cNvPicPr preferRelativeResize="0"/>
          <p:nvPr/>
        </p:nvPicPr>
        <p:blipFill rotWithShape="1">
          <a:blip r:embed="rId5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7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320 Teal">
  <p:cSld name="1_Title Slide 320 Teal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385321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38"/>
          <p:cNvSpPr txBox="1"/>
          <p:nvPr>
            <p:ph type="ctrTitle"/>
          </p:nvPr>
        </p:nvSpPr>
        <p:spPr>
          <a:xfrm>
            <a:off x="685800" y="3138060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B6C0"/>
              </a:buClr>
              <a:buSzPts val="3300"/>
              <a:buFont typeface="Calibri"/>
              <a:buNone/>
              <a:defRPr i="0" sz="3300">
                <a:solidFill>
                  <a:srgbClr val="2CB6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" type="subTitle"/>
          </p:nvPr>
        </p:nvSpPr>
        <p:spPr>
          <a:xfrm>
            <a:off x="685800" y="3730100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  <a:defRPr b="1" i="1" sz="2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13287" y="666977"/>
            <a:ext cx="6117426" cy="31327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9"/>
          <p:cNvSpPr txBox="1"/>
          <p:nvPr>
            <p:ph type="ctrTitle"/>
          </p:nvPr>
        </p:nvSpPr>
        <p:spPr>
          <a:xfrm>
            <a:off x="1541759" y="972231"/>
            <a:ext cx="6003267" cy="772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sz="2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" type="subTitle"/>
          </p:nvPr>
        </p:nvSpPr>
        <p:spPr>
          <a:xfrm>
            <a:off x="1534641" y="1691411"/>
            <a:ext cx="6096072" cy="102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  <a:defRPr b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black sign with white text&#10;&#10;Description automatically generated" id="63" name="Google Shape;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59378" y="2884490"/>
            <a:ext cx="1860468" cy="186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Subhead">
  <p:cSld name="Content Slide_Subhead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/>
          <p:nvPr>
            <p:ph idx="1" type="body"/>
          </p:nvPr>
        </p:nvSpPr>
        <p:spPr>
          <a:xfrm>
            <a:off x="639815" y="1533381"/>
            <a:ext cx="7938882" cy="256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6" name="Google Shape;66;p40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67" name="Google Shape;67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68" name="Google Shape;68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" name="Google Shape;69;p40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0" name="Google Shape;70;p40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40"/>
          <p:cNvPicPr preferRelativeResize="0"/>
          <p:nvPr/>
        </p:nvPicPr>
        <p:blipFill rotWithShape="1">
          <a:blip r:embed="rId4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0"/>
          <p:cNvSpPr txBox="1"/>
          <p:nvPr>
            <p:ph idx="2" type="body"/>
          </p:nvPr>
        </p:nvSpPr>
        <p:spPr>
          <a:xfrm>
            <a:off x="639424" y="1130318"/>
            <a:ext cx="7938882" cy="3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394"/>
              </a:buClr>
              <a:buSzPts val="2100"/>
              <a:buNone/>
              <a:defRPr b="1" i="1">
                <a:solidFill>
                  <a:srgbClr val="006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sign&#10;&#10;Description automatically generated" id="74" name="Google Shape;7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06048">
            <a:off x="252398" y="3946366"/>
            <a:ext cx="774833" cy="774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_Subhead_TwoColumn">
  <p:cSld name="Content Slide_Subhead_TwoColum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1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77" name="Google Shape;77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78" name="Google Shape;78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" name="Google Shape;79;p41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0" name="Google Shape;80;p41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41"/>
          <p:cNvSpPr txBox="1"/>
          <p:nvPr>
            <p:ph idx="1" type="body"/>
          </p:nvPr>
        </p:nvSpPr>
        <p:spPr>
          <a:xfrm>
            <a:off x="639815" y="1533380"/>
            <a:ext cx="3932185" cy="2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2" type="body"/>
          </p:nvPr>
        </p:nvSpPr>
        <p:spPr>
          <a:xfrm>
            <a:off x="639424" y="1130317"/>
            <a:ext cx="7938882" cy="3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394"/>
              </a:buClr>
              <a:buSzPts val="2100"/>
              <a:buNone/>
              <a:defRPr b="1" i="1">
                <a:solidFill>
                  <a:srgbClr val="006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3" type="body"/>
          </p:nvPr>
        </p:nvSpPr>
        <p:spPr>
          <a:xfrm>
            <a:off x="4654254" y="1533380"/>
            <a:ext cx="3932185" cy="2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 up of a sign&#10;&#10;Description automatically generated" id="84" name="Google Shape;8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06048">
            <a:off x="252398" y="3946366"/>
            <a:ext cx="774833" cy="77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1"/>
          <p:cNvPicPr preferRelativeResize="0"/>
          <p:nvPr/>
        </p:nvPicPr>
        <p:blipFill rotWithShape="1">
          <a:blip r:embed="rId5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1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_Subhead_TwoColumns">
  <p:cSld name="1_Content Slide_Subhead_Two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2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89" name="Google Shape;89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90" name="Google Shape;90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" name="Google Shape;91;p42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2" name="Google Shape;92;p42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8396" y="193238"/>
            <a:ext cx="6087207" cy="4565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ign with white text&#10;&#10;Description automatically generated" id="94" name="Google Shape;9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3433455">
            <a:off x="216824" y="4147602"/>
            <a:ext cx="637762" cy="63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&#10;&#10;Description automatically generated" id="11" name="Google Shape;1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b0ISWaNoz-c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://www.youtube.com/watch?v=b0ISWaNoz-c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0B1e9rTlM5bVHMkZvNm51cFRxMXRNVHdwRjBONkExT2tid0Fn/vie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H9VDkvgGmVo" TargetMode="External"/><Relationship Id="rId4" Type="http://schemas.openxmlformats.org/officeDocument/2006/relationships/image" Target="../media/image12.jpg"/><Relationship Id="rId5" Type="http://schemas.openxmlformats.org/officeDocument/2006/relationships/hyperlink" Target="http://www.youtube.com/watch?v=H9VDkvgGmVo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tryengineering.org/profile/electrical-engineering/" TargetMode="External"/><Relationship Id="rId4" Type="http://schemas.openxmlformats.org/officeDocument/2006/relationships/hyperlink" Target="https://tryengineering.org/profile/electrical-engineering/" TargetMode="External"/><Relationship Id="rId5" Type="http://schemas.openxmlformats.org/officeDocument/2006/relationships/hyperlink" Target="https://drive.google.com/file/d/0B1e9rTlM5bVHMkZvNm51cFRxMXRNVHdwRjBONkExT2tid0Fn/view" TargetMode="External"/><Relationship Id="rId6" Type="http://schemas.openxmlformats.org/officeDocument/2006/relationships/hyperlink" Target="https://drive.google.com/file/d/0B1e9rTlM5bVHMkZvNm51cFRxMXRNVHdwRjBONkExT2tid0Fn/view" TargetMode="External"/><Relationship Id="rId7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hyperlink" Target="https://online-journals.org/index.php/i-jep/article/view/5366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greatachievements.org/" TargetMode="External"/><Relationship Id="rId4" Type="http://schemas.openxmlformats.org/officeDocument/2006/relationships/hyperlink" Target="http://www.greatachievements.org/" TargetMode="External"/><Relationship Id="rId5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engineeringchallenges.org/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ryengineering.org/" TargetMode="External"/><Relationship Id="rId4" Type="http://schemas.openxmlformats.org/officeDocument/2006/relationships/hyperlink" Target="https://tryengineering.org/" TargetMode="External"/><Relationship Id="rId5" Type="http://schemas.openxmlformats.org/officeDocument/2006/relationships/image" Target="../media/image1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912541" y="1703998"/>
            <a:ext cx="6858000" cy="754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t/>
            </a:r>
            <a:endParaRPr sz="252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-US" sz="2520"/>
              <a:t>Lesson Plan:</a:t>
            </a:r>
            <a:endParaRPr sz="2520"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912541" y="2527912"/>
            <a:ext cx="6858000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>
                <a:solidFill>
                  <a:srgbClr val="00B0F0"/>
                </a:solidFill>
              </a:rPr>
              <a:t>Using Ohm’s Law to Build a </a:t>
            </a:r>
            <a:endParaRPr>
              <a:solidFill>
                <a:srgbClr val="00B0F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>
                <a:solidFill>
                  <a:srgbClr val="00B0F0"/>
                </a:solidFill>
              </a:rPr>
              <a:t>Voltage Divider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101" name="Google Shape;101;p1"/>
          <p:cNvSpPr/>
          <p:nvPr/>
        </p:nvSpPr>
        <p:spPr>
          <a:xfrm rot="-5400000">
            <a:off x="5985918" y="213314"/>
            <a:ext cx="1853077" cy="26380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100" y="756525"/>
            <a:ext cx="2368725" cy="15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Engineering Design Process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15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The Engineering Design Process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830181" y="1106907"/>
            <a:ext cx="4206240" cy="323981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om brainstorming ideas to testing prototypes, iterating through the design process helps engineers to develop more creative products and processes. &#10;&#10;TeachEngineering has over 1,500 FREE lessons and activities. Visit https://www.teachengineering.org/ for more!&#10;&#10;Music: Italian Afternoon - Twin Musicom&#10;&#10;You’re free to use this song in any of your videos, but you must include the following in your video description:&#10;Italian Afternoon by Twin Musicom is licensed under a Creative Commons Attribution license (https://creativecommons.org/licenses/by/4.0/)&#10;Artist: http://www.twinmusicom.org/" id="171" name="Google Shape;171;p15" title="Engineering Design Proces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341" y="1226277"/>
            <a:ext cx="4023360" cy="30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 txBox="1"/>
          <p:nvPr/>
        </p:nvSpPr>
        <p:spPr>
          <a:xfrm>
            <a:off x="5260196" y="1886231"/>
            <a:ext cx="3157200" cy="1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the engineering design process (EDP). The process engineers use to solve problems.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(Video 1:47)</a:t>
            </a:r>
            <a:b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782052" y="4463329"/>
            <a:ext cx="4608095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TeachEngineering YouTube Channel </a:t>
            </a:r>
            <a:r>
              <a:rPr b="0" i="1" lang="en-US" sz="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http://www.youtube.com/watch?v=b0ISWaNoz-c</a:t>
            </a: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6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Engineering Design Process</a:t>
            </a:r>
            <a:endParaRPr/>
          </a:p>
        </p:txBody>
      </p:sp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Divide into teams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Review the challenge and criteria </a:t>
            </a:r>
            <a:br>
              <a:rPr lang="en-US"/>
            </a:br>
            <a:r>
              <a:rPr lang="en-US"/>
              <a:t>&amp; constraints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Brainstorm possible solutions (sketch </a:t>
            </a:r>
            <a:br>
              <a:rPr lang="en-US"/>
            </a:br>
            <a:r>
              <a:rPr lang="en-US"/>
              <a:t>while you brainstorm!)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Choose best solution and build a prototype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Test then redesign until solution is </a:t>
            </a:r>
            <a:br>
              <a:rPr lang="en-US"/>
            </a:br>
            <a:r>
              <a:rPr lang="en-US"/>
              <a:t>optimized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Reflect as a team and debrief as a class</a:t>
            </a:r>
            <a:endParaRPr/>
          </a:p>
        </p:txBody>
      </p:sp>
      <p:grpSp>
        <p:nvGrpSpPr>
          <p:cNvPr id="182" name="Google Shape;182;p16"/>
          <p:cNvGrpSpPr/>
          <p:nvPr/>
        </p:nvGrpSpPr>
        <p:grpSpPr>
          <a:xfrm>
            <a:off x="5486400" y="1053422"/>
            <a:ext cx="3200400" cy="3179089"/>
            <a:chOff x="5486400" y="1064108"/>
            <a:chExt cx="3200400" cy="3179089"/>
          </a:xfrm>
        </p:grpSpPr>
        <p:sp>
          <p:nvSpPr>
            <p:cNvPr id="183" name="Google Shape;183;p16"/>
            <p:cNvSpPr/>
            <p:nvPr/>
          </p:nvSpPr>
          <p:spPr>
            <a:xfrm>
              <a:off x="5486400" y="1064108"/>
              <a:ext cx="3200400" cy="3179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4" name="Google Shape;184;p16"/>
            <p:cNvPicPr preferRelativeResize="0"/>
            <p:nvPr/>
          </p:nvPicPr>
          <p:blipFill rotWithShape="1">
            <a:blip r:embed="rId3">
              <a:alphaModFix/>
            </a:blip>
            <a:srcRect b="3456" l="3880" r="3210" t="4064"/>
            <a:stretch/>
          </p:blipFill>
          <p:spPr>
            <a:xfrm>
              <a:off x="5594682" y="1167064"/>
              <a:ext cx="2995863" cy="29597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Productive Failure</a:t>
            </a:r>
            <a:endParaRPr/>
          </a:p>
        </p:txBody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639815" y="1040043"/>
            <a:ext cx="7938882" cy="30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engineering design process involves productive failure: test, fail, redesign. Iterate again and again until you have the best possible solution.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 is important to document iterations to keep track of each redesign. Use the engineering notebook to sketch ideas, document iterations and any measurement and/or calculations.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It’s also important to showcase the fact that there can be multiple solutions to the same problem. There’s no one “right” solution.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>
            <p:ph idx="1" type="body"/>
          </p:nvPr>
        </p:nvSpPr>
        <p:spPr>
          <a:xfrm>
            <a:off x="639815" y="1015041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Circuit: A complete path around which electricity can flow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Constraints: Limitations with material, time, size of team, etc.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Criteria: Conditions that the design must satisfy like its overall size, etc.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Engineers: Inventors and problem-solvers of the world. Twenty-five major specialties are recognized in engineering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see infographic</a:t>
            </a:r>
            <a:r>
              <a:rPr lang="en-US"/>
              <a:t>).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Engineering Design Process: Process engineers use to solve problems. 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Engineering Habits of Mind (EHM): Six unique ways that engineers think.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Iteration: Test &amp; redesign is one iteration. Repeat (multiple iterations).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LED: Light Emitting Diode. A semiconductor device that produces light from electricity.</a:t>
            </a:r>
            <a:endParaRPr/>
          </a:p>
        </p:txBody>
      </p:sp>
      <p:sp>
        <p:nvSpPr>
          <p:cNvPr id="202" name="Google Shape;202;p19"/>
          <p:cNvSpPr txBox="1"/>
          <p:nvPr>
            <p:ph idx="4294967295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19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3ad03044e_0_7"/>
          <p:cNvSpPr txBox="1"/>
          <p:nvPr>
            <p:ph idx="1" type="body"/>
          </p:nvPr>
        </p:nvSpPr>
        <p:spPr>
          <a:xfrm>
            <a:off x="639815" y="1015041"/>
            <a:ext cx="79389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Multimeter: Electronic measuring tool that is a combination of several tools in one unit.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Ohm’s Law: The way current flows through a resistance when a different electric potential (voltage) is applied at each end of the resistance.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Prototype: A working model of the solution to be tested.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Part of an electrical circuit that resists, or limits, the power of an electrical current in a circuit.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Voltage: Name for the electric force that causes electrons to flow. It's the measure of potential difference between two points in the circuit.</a:t>
            </a:r>
            <a:endParaRPr/>
          </a:p>
          <a:p>
            <a:pPr indent="-187325" lvl="0" marL="288925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Voltage Divider: An electrical circuit which creates an output voltage which is proportional to an input voltage</a:t>
            </a:r>
            <a:endParaRPr/>
          </a:p>
        </p:txBody>
      </p:sp>
      <p:sp>
        <p:nvSpPr>
          <p:cNvPr id="210" name="Google Shape;210;g103ad03044e_0_7"/>
          <p:cNvSpPr txBox="1"/>
          <p:nvPr>
            <p:ph idx="4294967295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103ad03044e_0_7"/>
          <p:cNvSpPr txBox="1"/>
          <p:nvPr>
            <p:ph type="title"/>
          </p:nvPr>
        </p:nvSpPr>
        <p:spPr>
          <a:xfrm>
            <a:off x="639424" y="298172"/>
            <a:ext cx="79389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Dig Deeper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639815" y="1051137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Internet Connections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IEEE Global History Network (www.ieeeghn.org) 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ITEA Standards for Technological Literacy: Content for the Study of Technology (www.iteaconnect.org/) 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National Council of Teachers of Mathematics Principles and Standards for School Mathematics (www.nctm.org/standards) 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National Science Education Standards (www.nsta.org/publications/nses.aspx)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 txBox="1"/>
          <p:nvPr>
            <p:ph idx="4294967295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22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Dig Deeper into the Topic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03ad03044e_0_14"/>
          <p:cNvSpPr txBox="1"/>
          <p:nvPr>
            <p:ph idx="1" type="body"/>
          </p:nvPr>
        </p:nvSpPr>
        <p:spPr>
          <a:xfrm>
            <a:off x="639815" y="1051137"/>
            <a:ext cx="79389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Recommended Reading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Ohm's Law, Electrical Math and Voltage Drop Calculations by Tom Henry. (ISBN: 978-0945495260) 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Teach Yourself Electricity and Electronics, Fourth Edition (Paperback) by Stan Gibilisco. (ISBN: 978-0071459334) 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Electrical Engineering 101: Everything You Should Have Learned in School but Probably Didn't by Darren Ashby. (ISBN: 978-1856175067)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-US"/>
              <a:t>Writing Activity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/>
              <a:t>Research the life and work of Georg Ohm and write a page on how his discoveries have impacted modern electronics.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1" name="Google Shape;231;g103ad03044e_0_14"/>
          <p:cNvSpPr txBox="1"/>
          <p:nvPr>
            <p:ph idx="4294967295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g103ad03044e_0_14"/>
          <p:cNvSpPr txBox="1"/>
          <p:nvPr>
            <p:ph type="title"/>
          </p:nvPr>
        </p:nvSpPr>
        <p:spPr>
          <a:xfrm>
            <a:off x="639424" y="298172"/>
            <a:ext cx="79389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Dig Deeper into the Topic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The Design Challenge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Engineering Fields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25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What is Engineering?</a:t>
            </a:r>
            <a:endParaRPr/>
          </a:p>
        </p:txBody>
      </p:sp>
      <p:grpSp>
        <p:nvGrpSpPr>
          <p:cNvPr id="244" name="Google Shape;244;p25"/>
          <p:cNvGrpSpPr/>
          <p:nvPr/>
        </p:nvGrpSpPr>
        <p:grpSpPr>
          <a:xfrm>
            <a:off x="782053" y="1106907"/>
            <a:ext cx="4480560" cy="3392518"/>
            <a:chOff x="782053" y="1106907"/>
            <a:chExt cx="4480560" cy="3392518"/>
          </a:xfrm>
        </p:grpSpPr>
        <p:sp>
          <p:nvSpPr>
            <p:cNvPr id="245" name="Google Shape;245;p25"/>
            <p:cNvSpPr/>
            <p:nvPr/>
          </p:nvSpPr>
          <p:spPr>
            <a:xfrm>
              <a:off x="782053" y="1106907"/>
              <a:ext cx="4480560" cy="33925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What is engineering? What does it take to be an engineer? Do you need to be a math whiz? Aspiring engineers tackle these questions and help demystify their chosen profession." id="246" name="Google Shape;246;p25" title="What is Engineering?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8190" y="1239756"/>
              <a:ext cx="4185800" cy="3139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25"/>
          <p:cNvSpPr txBox="1"/>
          <p:nvPr/>
        </p:nvSpPr>
        <p:spPr>
          <a:xfrm>
            <a:off x="5396410" y="1866713"/>
            <a:ext cx="32874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engineering and how engineers are creative problem solvers and innovators who work to make the world a better place.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(Video 3:43)</a:t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721560" y="4485164"/>
            <a:ext cx="5113755" cy="32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TeachEngineering YouTube Channel </a:t>
            </a:r>
            <a:r>
              <a:rPr b="0" i="1" lang="en-US" sz="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 http://www.youtube.com/watch?v=H9VDkvgGmVo 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26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Related Engineering Fields</a:t>
            </a:r>
            <a:endParaRPr/>
          </a:p>
        </p:txBody>
      </p:sp>
      <p:sp>
        <p:nvSpPr>
          <p:cNvPr id="256" name="Google Shape;256;p26"/>
          <p:cNvSpPr txBox="1"/>
          <p:nvPr/>
        </p:nvSpPr>
        <p:spPr>
          <a:xfrm>
            <a:off x="628650" y="1140104"/>
            <a:ext cx="5226600" cy="36185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several types of engineering fields that are involved with voltage dividers.  Here are just some of the related engineering fields.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Electrical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Engineering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Engineering Fields Infographic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will </a:t>
            </a:r>
            <a:r>
              <a:rPr b="1" i="0" lang="en-US" sz="2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 the world?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7025275" y="1129050"/>
            <a:ext cx="125400" cy="35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0764" y="1123985"/>
            <a:ext cx="2377440" cy="307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64" name="Google Shape;264;p27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Engineering Habits of Mind</a:t>
            </a:r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4206775" y="1392000"/>
            <a:ext cx="4255200" cy="2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Habits of Mind (EHM) is about how engineers think everyday.  The Core Engineering Mind is about making things that work and making them work better.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050" y="985019"/>
            <a:ext cx="3961663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 txBox="1"/>
          <p:nvPr/>
        </p:nvSpPr>
        <p:spPr>
          <a:xfrm>
            <a:off x="4666375" y="3153150"/>
            <a:ext cx="36447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0" lang="en-U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https://online-journals.org/index.php/i-jep/article/view/5366</a:t>
            </a:r>
            <a:r>
              <a:rPr b="0" i="0" lang="en-U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Engineering Habits of Mind Checklist</a:t>
            </a:r>
            <a:endParaRPr/>
          </a:p>
        </p:txBody>
      </p:sp>
      <p:grpSp>
        <p:nvGrpSpPr>
          <p:cNvPr id="273" name="Google Shape;273;p28"/>
          <p:cNvGrpSpPr/>
          <p:nvPr/>
        </p:nvGrpSpPr>
        <p:grpSpPr>
          <a:xfrm>
            <a:off x="4030580" y="985019"/>
            <a:ext cx="3729790" cy="3864979"/>
            <a:chOff x="3693695" y="808497"/>
            <a:chExt cx="3729790" cy="3864979"/>
          </a:xfrm>
        </p:grpSpPr>
        <p:pic>
          <p:nvPicPr>
            <p:cNvPr id="274" name="Google Shape;274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93695" y="808497"/>
              <a:ext cx="3729790" cy="38649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5" name="Google Shape;275;p28"/>
            <p:cNvGrpSpPr/>
            <p:nvPr/>
          </p:nvGrpSpPr>
          <p:grpSpPr>
            <a:xfrm>
              <a:off x="4095750" y="1319852"/>
              <a:ext cx="2905125" cy="2990850"/>
              <a:chOff x="4095750" y="1319852"/>
              <a:chExt cx="2905125" cy="2990850"/>
            </a:xfrm>
          </p:grpSpPr>
          <p:sp>
            <p:nvSpPr>
              <p:cNvPr id="276" name="Google Shape;276;p28"/>
              <p:cNvSpPr/>
              <p:nvPr/>
            </p:nvSpPr>
            <p:spPr>
              <a:xfrm>
                <a:off x="5072814" y="2358189"/>
                <a:ext cx="950495" cy="974558"/>
              </a:xfrm>
              <a:prstGeom prst="ellipse">
                <a:avLst/>
              </a:prstGeom>
              <a:solidFill>
                <a:schemeClr val="dk1">
                  <a:alpha val="60000"/>
                </a:schemeClr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8"/>
              <p:cNvSpPr/>
              <p:nvPr/>
            </p:nvSpPr>
            <p:spPr>
              <a:xfrm>
                <a:off x="4095750" y="1319852"/>
                <a:ext cx="2905125" cy="2990850"/>
              </a:xfrm>
              <a:prstGeom prst="donut">
                <a:avLst>
                  <a:gd fmla="val 15250" name="adj"/>
                </a:avLst>
              </a:prstGeom>
              <a:solidFill>
                <a:schemeClr val="dk1">
                  <a:alpha val="6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8" name="Google Shape;278;p28"/>
          <p:cNvSpPr txBox="1"/>
          <p:nvPr/>
        </p:nvSpPr>
        <p:spPr>
          <a:xfrm>
            <a:off x="563108" y="1194288"/>
            <a:ext cx="8410200" cy="3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5715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thinking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Problem-finding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Visualising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problem-solving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3429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Open-mindedness</a:t>
            </a:r>
            <a:endParaRPr/>
          </a:p>
          <a:p>
            <a:pPr indent="-2984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Resilience</a:t>
            </a:r>
            <a:endParaRPr/>
          </a:p>
          <a:p>
            <a:pPr indent="-2984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Resourcefulness </a:t>
            </a:r>
            <a:endParaRPr/>
          </a:p>
          <a:p>
            <a:pPr indent="-2984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Collaboration</a:t>
            </a:r>
            <a:endParaRPr sz="2000"/>
          </a:p>
          <a:p>
            <a:pPr indent="-2984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Reflection</a:t>
            </a:r>
            <a:endParaRPr sz="2000"/>
          </a:p>
          <a:p>
            <a:pPr indent="-2984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Ethical Consideration</a:t>
            </a:r>
            <a:endParaRPr b="1"/>
          </a:p>
          <a:p>
            <a:pPr indent="-2984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/>
              <a:t>Curiosity</a:t>
            </a:r>
            <a:endParaRPr b="1"/>
          </a:p>
          <a:p>
            <a:pPr indent="-228600" lvl="0" marL="3429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 sz="2800"/>
              <a:t>Learning Habits of Mind Checklist</a:t>
            </a:r>
            <a:endParaRPr sz="2800"/>
          </a:p>
        </p:txBody>
      </p:sp>
      <p:grpSp>
        <p:nvGrpSpPr>
          <p:cNvPr id="285" name="Google Shape;285;p29"/>
          <p:cNvGrpSpPr/>
          <p:nvPr/>
        </p:nvGrpSpPr>
        <p:grpSpPr>
          <a:xfrm>
            <a:off x="3894063" y="985019"/>
            <a:ext cx="3894200" cy="3864976"/>
            <a:chOff x="3641400" y="808500"/>
            <a:chExt cx="3894200" cy="3864976"/>
          </a:xfrm>
        </p:grpSpPr>
        <p:pic>
          <p:nvPicPr>
            <p:cNvPr id="286" name="Google Shape;28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41400" y="808500"/>
              <a:ext cx="3894200" cy="3864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9"/>
            <p:cNvSpPr/>
            <p:nvPr/>
          </p:nvSpPr>
          <p:spPr>
            <a:xfrm>
              <a:off x="4533398" y="1778166"/>
              <a:ext cx="2081463" cy="2093495"/>
            </a:xfrm>
            <a:prstGeom prst="ellipse">
              <a:avLst/>
            </a:prstGeom>
            <a:solidFill>
              <a:schemeClr val="dk1">
                <a:alpha val="6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30"/>
              <a:buFont typeface="Century Gothic"/>
              <a:buNone/>
            </a:pPr>
            <a:r>
              <a:rPr lang="en-US" sz="2800"/>
              <a:t>Greatest Engineering Achievements of </a:t>
            </a:r>
            <a:br>
              <a:rPr lang="en-US" sz="2800"/>
            </a:br>
            <a:r>
              <a:rPr lang="en-US" sz="2800"/>
              <a:t>the 20th Century </a:t>
            </a:r>
            <a:endParaRPr sz="2800"/>
          </a:p>
        </p:txBody>
      </p:sp>
      <p:sp>
        <p:nvSpPr>
          <p:cNvPr id="293" name="Google Shape;293;p30"/>
          <p:cNvSpPr txBox="1"/>
          <p:nvPr/>
        </p:nvSpPr>
        <p:spPr>
          <a:xfrm>
            <a:off x="797442" y="4540664"/>
            <a:ext cx="29666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1" lang="en-US" sz="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http://www.greatachievements.org/</a:t>
            </a:r>
            <a:endParaRPr b="0" i="1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3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6985" y="1135959"/>
            <a:ext cx="7223760" cy="315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idx="4294967295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31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2800"/>
              <a:t>Learn more about how engineers make </a:t>
            </a:r>
            <a:br>
              <a:rPr lang="en-US" sz="2800"/>
            </a:br>
            <a:r>
              <a:rPr lang="en-US" sz="2800"/>
              <a:t>the world a better place</a:t>
            </a:r>
            <a:endParaRPr/>
          </a:p>
        </p:txBody>
      </p:sp>
      <p:pic>
        <p:nvPicPr>
          <p:cNvPr id="301" name="Google Shape;301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2103" y="1179248"/>
            <a:ext cx="6305509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/>
          <p:nvPr/>
        </p:nvSpPr>
        <p:spPr>
          <a:xfrm>
            <a:off x="577350" y="536988"/>
            <a:ext cx="7772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engineering lesson plans and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 like games, engineering careers,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STEM opportunities visit IEEE’s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TryEngineering.org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9913" y="2092801"/>
            <a:ext cx="5927274" cy="22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639815" y="108723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/>
              <a:t>You are part of a team of engineers given the challenge of understanding how Ohm’s Law works and applying it. You’ll learn how to read resistor codes, what a breadboard is and how to calculate resistor values. Then, your team will use a breadboard to build a voltage divider circuit that can illuminate a light emitting diode (LED bulb). You must predict and measure with a multimeter the output voltage values of your circuit. </a:t>
            </a:r>
            <a:endParaRPr/>
          </a:p>
          <a:p>
            <a:pPr indent="0" lvl="0" marL="1016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1016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5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The Design Challenge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639814" y="1147393"/>
            <a:ext cx="7938491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Criteria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a breadboard to build a voltage divider circuit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a multimeter to measure the output voltage values</a:t>
            </a:r>
            <a:endParaRPr/>
          </a:p>
          <a:p>
            <a:pPr indent="0" lvl="0" marL="1016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br>
              <a:rPr lang="en-US"/>
            </a:br>
            <a:r>
              <a:rPr b="1" lang="en-US"/>
              <a:t>Constraints</a:t>
            </a:r>
            <a:r>
              <a:rPr lang="en-US"/>
              <a:t> 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only the materials provided.</a:t>
            </a:r>
            <a:endParaRPr/>
          </a:p>
        </p:txBody>
      </p: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6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Defining the Challenge: Criteria &amp; Constraints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639824" y="1137125"/>
            <a:ext cx="7573592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Materials – Required (Each team) - materials can be re-used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Multimeter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Breadboard with Wire Set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Calculator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LED – Super Red, Clear Lens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9V Alkaline Battery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9V Battery Holder with Wire Leads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100 ohm, Carbon Film, 1/2W, 5% </a:t>
            </a:r>
            <a:endParaRPr/>
          </a:p>
        </p:txBody>
      </p:sp>
      <p:sp>
        <p:nvSpPr>
          <p:cNvPr id="131" name="Google Shape;131;p7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Material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3ad03044e_0_0"/>
          <p:cNvSpPr txBox="1"/>
          <p:nvPr>
            <p:ph idx="12" type="sldNum"/>
          </p:nvPr>
        </p:nvSpPr>
        <p:spPr>
          <a:xfrm>
            <a:off x="6708912" y="4758644"/>
            <a:ext cx="2057400" cy="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g103ad03044e_0_0"/>
          <p:cNvSpPr txBox="1"/>
          <p:nvPr>
            <p:ph idx="1" type="body"/>
          </p:nvPr>
        </p:nvSpPr>
        <p:spPr>
          <a:xfrm>
            <a:off x="639824" y="1060925"/>
            <a:ext cx="7573500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Materials – Required (Each team) - materials can be re-used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150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220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330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470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560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680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820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910 ohm, Carbon Film, 1/2W, 5%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Resistor: 1000 ohm, Carbon Film, 1/2W, 5%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9" name="Google Shape;139;g103ad03044e_0_0"/>
          <p:cNvSpPr txBox="1"/>
          <p:nvPr>
            <p:ph type="title"/>
          </p:nvPr>
        </p:nvSpPr>
        <p:spPr>
          <a:xfrm>
            <a:off x="639424" y="298172"/>
            <a:ext cx="79389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Material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639824" y="975285"/>
            <a:ext cx="7938482" cy="3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</a:pPr>
            <a:r>
              <a:rPr b="1" lang="en-US"/>
              <a:t>Testing Material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build materials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</a:pPr>
            <a:r>
              <a:rPr b="1" lang="en-US"/>
              <a:t>Testing Process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US"/>
              <a:t>Students test their circuits by lighting up the LED bulb. Students must predict and then measure the output voltage values of their circuits using a multimeter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7" name="Google Shape;147;p8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Testing Materials and Process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639815" y="1147393"/>
            <a:ext cx="79389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Before you get started building, consider how a circuit works. What happens when you flip a light switch on or off?</a:t>
            </a:r>
            <a:endParaRPr/>
          </a:p>
        </p:txBody>
      </p:sp>
      <p:sp>
        <p:nvSpPr>
          <p:cNvPr id="153" name="Google Shape;153;p10"/>
          <p:cNvSpPr txBox="1"/>
          <p:nvPr>
            <p:ph type="title"/>
          </p:nvPr>
        </p:nvSpPr>
        <p:spPr>
          <a:xfrm>
            <a:off x="639424" y="298172"/>
            <a:ext cx="79389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Consider...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Reflect &amp; Debrief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NAL 20-EA-314A EngineeringLessonPlanToolki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Lynn Bowlby</dc:creator>
</cp:coreProperties>
</file>