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tem.org.uk/resources/community/collection/424831/engineering-habits-mind-primary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tem.org.uk/resources/community/collection/424831/engineering-habits-mind-primary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obots.ieee.org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392113" y="692150"/>
            <a:ext cx="607377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Material bags for teams to build…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More resources on Habits of Mind can be found here: </a:t>
            </a:r>
            <a:r>
              <a:rPr lang="en-US" sz="1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2"/>
              </a:rPr>
              <a:t>https://www.stem.org.uk/resources/community/collection/424831/engineering-habits-mind-primary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Bill Lucas and Janet Hanson from The Center for Real World Learning at the University of Winchester, UK wrote the paper, </a:t>
            </a:r>
            <a:r>
              <a:rPr b="1" i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Thinking Like an Engineer: Using Engineering Habits of Mind and Signature Pedagogies to Redesign Engineering Education</a:t>
            </a:r>
            <a:r>
              <a:rPr i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paper, they “ identified the six most distinctive learning dispositions, or engineering “habits of mind” [EHoM] that engineers frequently deploy.”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  <a:t>More resources on Habits of Mind can be found here: </a:t>
            </a:r>
            <a:r>
              <a:rPr lang="en-US" sz="10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2"/>
              </a:rPr>
              <a:t>https://www.stem.org.uk/resources/community/collection/424831/engineering-habits-mind-primary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Bill Lucas and Janet Hanson from The Center for Real World Learning at the University of Winchester, UK wrote the paper, </a:t>
            </a:r>
            <a:r>
              <a:rPr b="1" i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Thinking Like an Engineer: Using Engineering Habits of Mind and Signature Pedagogies to Redesign Engineering Education</a:t>
            </a:r>
            <a:r>
              <a:rPr i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paper, they “ identified the six most distinctive learning dispositions, or engineering “habits of mind” [EHoM] that engineers frequently deploy.” 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0" name="Google Shape;27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2" name="Google Shape;28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https://robots.ieee.org/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912541" y="1703998"/>
            <a:ext cx="6858000" cy="754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912541" y="2527912"/>
            <a:ext cx="6858000" cy="112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  <a:defRPr b="1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2541" y="737998"/>
            <a:ext cx="2628900" cy="1011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2271" y="4383157"/>
            <a:ext cx="749499" cy="250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ark, black, standing, white&#10;&#10;Description automatically generated" id="20" name="Google Shape;2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451" y="3607729"/>
            <a:ext cx="1245704" cy="1245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sign with white text&#10;&#10;Description automatically generated" id="21" name="Google Shape;2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4885537">
            <a:off x="6294830" y="4147816"/>
            <a:ext cx="709795" cy="709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sign with white text&#10;&#10;Description automatically generated" id="22" name="Google Shape;2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44428">
            <a:off x="6718550" y="3382497"/>
            <a:ext cx="1309083" cy="1309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3" name="Google Shape;2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37" y="357248"/>
            <a:ext cx="810625" cy="8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13287" y="666977"/>
            <a:ext cx="6117426" cy="31327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  <a:defRPr b="1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black sign with white text&#10;&#10;Description automatically generated" id="30" name="Google Shape;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59378" y="2884490"/>
            <a:ext cx="1860468" cy="1860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Slide_OneColumn">
  <p:cSld name="Content Slide_OneColum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3" name="Google Shape;33;p4"/>
          <p:cNvGrpSpPr/>
          <p:nvPr/>
        </p:nvGrpSpPr>
        <p:grpSpPr>
          <a:xfrm>
            <a:off x="6536078" y="4234070"/>
            <a:ext cx="2155692" cy="418490"/>
            <a:chOff x="8714770" y="5645427"/>
            <a:chExt cx="2874255" cy="557986"/>
          </a:xfrm>
        </p:grpSpPr>
        <p:pic>
          <p:nvPicPr>
            <p:cNvPr id="34" name="Google Shape;34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14770" y="5645427"/>
              <a:ext cx="1418626" cy="5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35" name="Google Shape;3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89694" y="5844209"/>
              <a:ext cx="999332" cy="333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" name="Google Shape;36;p4"/>
            <p:cNvCxnSpPr/>
            <p:nvPr/>
          </p:nvCxnSpPr>
          <p:spPr>
            <a:xfrm>
              <a:off x="10336697" y="5794513"/>
              <a:ext cx="0" cy="4089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sign with white text&#10;&#10;Description automatically generated" id="38" name="Google Shape;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3433455">
            <a:off x="216824" y="4147602"/>
            <a:ext cx="637762" cy="6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 b="0" l="1" r="-5268" t="0"/>
          <a:stretch/>
        </p:blipFill>
        <p:spPr>
          <a:xfrm>
            <a:off x="349097" y="760480"/>
            <a:ext cx="8860735" cy="27055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  <a:defRPr b="0" sz="27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Slide_TwoColumns">
  <p:cSld name="Content Slide_Two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6536078" y="4234070"/>
            <a:ext cx="2155692" cy="418490"/>
            <a:chOff x="8714770" y="5645427"/>
            <a:chExt cx="2874255" cy="557986"/>
          </a:xfrm>
        </p:grpSpPr>
        <p:pic>
          <p:nvPicPr>
            <p:cNvPr id="43" name="Google Shape;43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14770" y="5645427"/>
              <a:ext cx="1418626" cy="5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44" name="Google Shape;4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89694" y="5844209"/>
              <a:ext cx="999332" cy="333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" name="Google Shape;45;p5"/>
            <p:cNvCxnSpPr/>
            <p:nvPr/>
          </p:nvCxnSpPr>
          <p:spPr>
            <a:xfrm>
              <a:off x="10336697" y="5794513"/>
              <a:ext cx="0" cy="4089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639815" y="1137121"/>
            <a:ext cx="3932185" cy="309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4654254" y="1137121"/>
            <a:ext cx="3932185" cy="309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black sign with white text&#10;&#10;Description automatically generated" id="49" name="Google Shape;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3433455">
            <a:off x="216824" y="4147602"/>
            <a:ext cx="637762" cy="63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 rotWithShape="1">
          <a:blip r:embed="rId5">
            <a:alphaModFix/>
          </a:blip>
          <a:srcRect b="0" l="1" r="-5268" t="0"/>
          <a:stretch/>
        </p:blipFill>
        <p:spPr>
          <a:xfrm>
            <a:off x="349097" y="760480"/>
            <a:ext cx="8860735" cy="27055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  <a:defRPr b="0" sz="27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 320 Teal">
  <p:cSld name="1_Title Slide 320 Teal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13287" y="666977"/>
            <a:ext cx="6117426" cy="313271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>
            <p:ph type="ctrTitle"/>
          </p:nvPr>
        </p:nvSpPr>
        <p:spPr>
          <a:xfrm>
            <a:off x="1541759" y="972231"/>
            <a:ext cx="6003267" cy="7724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 sz="2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subTitle"/>
          </p:nvPr>
        </p:nvSpPr>
        <p:spPr>
          <a:xfrm>
            <a:off x="1534641" y="1691411"/>
            <a:ext cx="6096072" cy="102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  <a:defRPr b="1" sz="36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black sign with white text&#10;&#10;Description automatically generated" id="60" name="Google Shape;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59378" y="2884490"/>
            <a:ext cx="1860468" cy="1860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Slide_Subhead">
  <p:cSld name="Content Slide_Subhead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idx="1" type="body"/>
          </p:nvPr>
        </p:nvSpPr>
        <p:spPr>
          <a:xfrm>
            <a:off x="639815" y="1533381"/>
            <a:ext cx="7938882" cy="256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63" name="Google Shape;63;p8"/>
          <p:cNvGrpSpPr/>
          <p:nvPr/>
        </p:nvGrpSpPr>
        <p:grpSpPr>
          <a:xfrm>
            <a:off x="6536078" y="4234070"/>
            <a:ext cx="2155692" cy="418490"/>
            <a:chOff x="8714770" y="5645427"/>
            <a:chExt cx="2874255" cy="557986"/>
          </a:xfrm>
        </p:grpSpPr>
        <p:pic>
          <p:nvPicPr>
            <p:cNvPr id="64" name="Google Shape;64;p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14770" y="5645427"/>
              <a:ext cx="1418626" cy="5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65" name="Google Shape;65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89694" y="5844209"/>
              <a:ext cx="999332" cy="333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6" name="Google Shape;66;p8"/>
            <p:cNvCxnSpPr/>
            <p:nvPr/>
          </p:nvCxnSpPr>
          <p:spPr>
            <a:xfrm>
              <a:off x="10336697" y="5794513"/>
              <a:ext cx="0" cy="4089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4">
            <a:alphaModFix/>
          </a:blip>
          <a:srcRect b="0" l="1" r="-5268" t="0"/>
          <a:stretch/>
        </p:blipFill>
        <p:spPr>
          <a:xfrm>
            <a:off x="349097" y="760480"/>
            <a:ext cx="8860735" cy="27055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8"/>
          <p:cNvSpPr txBox="1"/>
          <p:nvPr>
            <p:ph idx="2" type="body"/>
          </p:nvPr>
        </p:nvSpPr>
        <p:spPr>
          <a:xfrm>
            <a:off x="639424" y="1130318"/>
            <a:ext cx="7938882" cy="3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394"/>
              </a:buClr>
              <a:buSzPts val="2100"/>
              <a:buNone/>
              <a:defRPr b="1" i="1">
                <a:solidFill>
                  <a:srgbClr val="006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  <a:defRPr b="0" sz="27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sign&#10;&#10;Description automatically generated" id="71" name="Google Shape;7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606048">
            <a:off x="252398" y="3946366"/>
            <a:ext cx="774833" cy="774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Slide_Subhead_TwoColumn">
  <p:cSld name="Content Slide_Subhead_TwoColum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6536078" y="4234070"/>
            <a:ext cx="2155692" cy="418490"/>
            <a:chOff x="8714770" y="5645427"/>
            <a:chExt cx="2874255" cy="557986"/>
          </a:xfrm>
        </p:grpSpPr>
        <p:pic>
          <p:nvPicPr>
            <p:cNvPr id="74" name="Google Shape;74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14770" y="5645427"/>
              <a:ext cx="1418626" cy="5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75" name="Google Shape;7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89694" y="5844209"/>
              <a:ext cx="999332" cy="333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6" name="Google Shape;76;p9"/>
            <p:cNvCxnSpPr/>
            <p:nvPr/>
          </p:nvCxnSpPr>
          <p:spPr>
            <a:xfrm>
              <a:off x="10336697" y="5794513"/>
              <a:ext cx="0" cy="4089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639815" y="1533380"/>
            <a:ext cx="3932185" cy="2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39424" y="1130317"/>
            <a:ext cx="7938882" cy="3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394"/>
              </a:buClr>
              <a:buSzPts val="2100"/>
              <a:buNone/>
              <a:defRPr b="1" i="1">
                <a:solidFill>
                  <a:srgbClr val="0063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3" type="body"/>
          </p:nvPr>
        </p:nvSpPr>
        <p:spPr>
          <a:xfrm>
            <a:off x="4654254" y="1533380"/>
            <a:ext cx="3932185" cy="2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400"/>
              <a:buChar char="•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200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close up of a sign&#10;&#10;Description automatically generated" id="81" name="Google Shape;8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06048">
            <a:off x="252398" y="3946366"/>
            <a:ext cx="774833" cy="77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 rotWithShape="1">
          <a:blip r:embed="rId5">
            <a:alphaModFix/>
          </a:blip>
          <a:srcRect b="0" l="1" r="-5268" t="0"/>
          <a:stretch/>
        </p:blipFill>
        <p:spPr>
          <a:xfrm>
            <a:off x="349097" y="760480"/>
            <a:ext cx="8860735" cy="27055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  <a:defRPr b="0" sz="270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ontent Slide_Subhead_TwoColumns">
  <p:cSld name="1_Content Slide_Subhead_Two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6536078" y="4234070"/>
            <a:ext cx="2155692" cy="418490"/>
            <a:chOff x="8714770" y="5645427"/>
            <a:chExt cx="2874255" cy="557986"/>
          </a:xfrm>
        </p:grpSpPr>
        <p:pic>
          <p:nvPicPr>
            <p:cNvPr id="86" name="Google Shape;86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714770" y="5645427"/>
              <a:ext cx="1418626" cy="54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sign&#10;&#10;Description automatically generated" id="87" name="Google Shape;8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589694" y="5844209"/>
              <a:ext cx="999332" cy="33377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8" name="Google Shape;88;p10"/>
            <p:cNvCxnSpPr/>
            <p:nvPr/>
          </p:nvCxnSpPr>
          <p:spPr>
            <a:xfrm>
              <a:off x="10336697" y="5794513"/>
              <a:ext cx="0" cy="4089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8396" y="193238"/>
            <a:ext cx="6087207" cy="45654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sign with white text&#10;&#10;Description automatically generated" id="91" name="Google Shape;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3433455">
            <a:off x="216824" y="4147602"/>
            <a:ext cx="637762" cy="63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screenshot of a cell phone&#10;&#10;Description automatically generated"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file/d/0B1e9rTlM5bVHMkZvNm51cFRxMXRNVHdwRjBONkExT2tid0Fn/view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b0ISWaNoz-c" TargetMode="External"/><Relationship Id="rId4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H9VDkvgGmVo" TargetMode="External"/><Relationship Id="rId4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ryengineering.org/profile/mechanical-engineering/" TargetMode="External"/><Relationship Id="rId4" Type="http://schemas.openxmlformats.org/officeDocument/2006/relationships/hyperlink" Target="https://tryengineering.org/profile/manufacturing-engineering/" TargetMode="External"/><Relationship Id="rId9" Type="http://schemas.openxmlformats.org/officeDocument/2006/relationships/image" Target="../media/image20.png"/><Relationship Id="rId5" Type="http://schemas.openxmlformats.org/officeDocument/2006/relationships/hyperlink" Target="https://tryengineering.org/profile/industrial-engineering/" TargetMode="External"/><Relationship Id="rId6" Type="http://schemas.openxmlformats.org/officeDocument/2006/relationships/hyperlink" Target="https://tryengineering.org/profile/electrical-engineering/" TargetMode="External"/><Relationship Id="rId7" Type="http://schemas.openxmlformats.org/officeDocument/2006/relationships/hyperlink" Target="https://drive.google.com/file/d/0B1e9rTlM5bVHMkZvNm51cFRxMXRNVHdwRjBONkExT2tid0Fn/view" TargetMode="External"/><Relationship Id="rId8" Type="http://schemas.openxmlformats.org/officeDocument/2006/relationships/hyperlink" Target="https://drive.google.com/file/d/0B1e9rTlM5bVHMkZvNm51cFRxMXRNVHdwRjBONkExT2tid0Fn/vie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hyperlink" Target="https://online-journals.org/index.php/i-jep/article/view/5366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online-journals.org/index.php/i-jep/article/view/5366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20" Type="http://schemas.openxmlformats.org/officeDocument/2006/relationships/hyperlink" Target="http://www.greatachievements.org/?id=2966" TargetMode="External"/><Relationship Id="rId11" Type="http://schemas.openxmlformats.org/officeDocument/2006/relationships/hyperlink" Target="http://www.greatachievements.org/?id=2957" TargetMode="External"/><Relationship Id="rId22" Type="http://schemas.openxmlformats.org/officeDocument/2006/relationships/hyperlink" Target="http://www.greatachievements.org/?id=2968" TargetMode="External"/><Relationship Id="rId10" Type="http://schemas.openxmlformats.org/officeDocument/2006/relationships/hyperlink" Target="http://www.greatachievements.org/?id=2956" TargetMode="External"/><Relationship Id="rId21" Type="http://schemas.openxmlformats.org/officeDocument/2006/relationships/hyperlink" Target="http://www.greatachievements.org/?id=2967" TargetMode="External"/><Relationship Id="rId13" Type="http://schemas.openxmlformats.org/officeDocument/2006/relationships/hyperlink" Target="http://www.greatachievements.org/?id=2959" TargetMode="External"/><Relationship Id="rId12" Type="http://schemas.openxmlformats.org/officeDocument/2006/relationships/hyperlink" Target="http://www.greatachievements.org/?id=2958" TargetMode="External"/><Relationship Id="rId23" Type="http://schemas.openxmlformats.org/officeDocument/2006/relationships/hyperlink" Target="http://www.greatachievements.or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greatachievements.org/?id=2949" TargetMode="External"/><Relationship Id="rId4" Type="http://schemas.openxmlformats.org/officeDocument/2006/relationships/hyperlink" Target="http://www.greatachievements.org/?id=2950" TargetMode="External"/><Relationship Id="rId9" Type="http://schemas.openxmlformats.org/officeDocument/2006/relationships/hyperlink" Target="http://www.greatachievements.org/?id=2955" TargetMode="External"/><Relationship Id="rId15" Type="http://schemas.openxmlformats.org/officeDocument/2006/relationships/hyperlink" Target="http://www.greatachievements.org/?id=2961" TargetMode="External"/><Relationship Id="rId14" Type="http://schemas.openxmlformats.org/officeDocument/2006/relationships/hyperlink" Target="http://www.greatachievements.org/?id=2960" TargetMode="External"/><Relationship Id="rId17" Type="http://schemas.openxmlformats.org/officeDocument/2006/relationships/hyperlink" Target="http://www.greatachievements.org/?id=2963" TargetMode="External"/><Relationship Id="rId16" Type="http://schemas.openxmlformats.org/officeDocument/2006/relationships/hyperlink" Target="http://www.greatachievements.org/?id=2962" TargetMode="External"/><Relationship Id="rId5" Type="http://schemas.openxmlformats.org/officeDocument/2006/relationships/hyperlink" Target="http://www.greatachievements.org/?id=2951" TargetMode="External"/><Relationship Id="rId19" Type="http://schemas.openxmlformats.org/officeDocument/2006/relationships/hyperlink" Target="http://www.greatachievements.org/?id=2965" TargetMode="External"/><Relationship Id="rId6" Type="http://schemas.openxmlformats.org/officeDocument/2006/relationships/hyperlink" Target="http://www.greatachievements.org/?id=2952" TargetMode="External"/><Relationship Id="rId18" Type="http://schemas.openxmlformats.org/officeDocument/2006/relationships/hyperlink" Target="http://www.greatachievements.org/?id=2964" TargetMode="External"/><Relationship Id="rId7" Type="http://schemas.openxmlformats.org/officeDocument/2006/relationships/hyperlink" Target="http://www.greatachievements.org/?id=2953" TargetMode="External"/><Relationship Id="rId8" Type="http://schemas.openxmlformats.org/officeDocument/2006/relationships/hyperlink" Target="http://www.greatachievements.org/?id=2954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engineeringchallenges.org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tryengineering.org/" TargetMode="External"/><Relationship Id="rId4" Type="http://schemas.openxmlformats.org/officeDocument/2006/relationships/hyperlink" Target="https://tryengineering.org/" TargetMode="External"/><Relationship Id="rId5" Type="http://schemas.openxmlformats.org/officeDocument/2006/relationships/image" Target="../media/image2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obots.ieee.org/robots/unimate/" TargetMode="External"/><Relationship Id="rId4" Type="http://schemas.openxmlformats.org/officeDocument/2006/relationships/hyperlink" Target="https://robots.ieee.org/robots/titan/" TargetMode="External"/><Relationship Id="rId5" Type="http://schemas.openxmlformats.org/officeDocument/2006/relationships/hyperlink" Target="https://robots.ieee.org/robots/unimate/" TargetMode="External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robots.ieee.org/robots/titan/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robots.ieee.org/robots/titan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ctrTitle"/>
          </p:nvPr>
        </p:nvSpPr>
        <p:spPr>
          <a:xfrm>
            <a:off x="912541" y="1703998"/>
            <a:ext cx="6858000" cy="754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b="0" lang="en-US">
                <a:latin typeface="Century Gothic"/>
                <a:ea typeface="Century Gothic"/>
                <a:cs typeface="Century Gothic"/>
                <a:sym typeface="Century Gothic"/>
              </a:rPr>
              <a:t>Lesson Plan:</a:t>
            </a:r>
            <a:endParaRPr b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1"/>
          <p:cNvSpPr txBox="1"/>
          <p:nvPr>
            <p:ph idx="1" type="subTitle"/>
          </p:nvPr>
        </p:nvSpPr>
        <p:spPr>
          <a:xfrm>
            <a:off x="912541" y="2527912"/>
            <a:ext cx="6858000" cy="1128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Build Your Own </a:t>
            </a:r>
            <a:br>
              <a:rPr lang="en-US"/>
            </a:br>
            <a:r>
              <a:rPr lang="en-US"/>
              <a:t>Robot Arm</a:t>
            </a:r>
            <a:endParaRPr/>
          </a:p>
        </p:txBody>
      </p:sp>
      <p:grpSp>
        <p:nvGrpSpPr>
          <p:cNvPr id="98" name="Google Shape;98;p11"/>
          <p:cNvGrpSpPr/>
          <p:nvPr/>
        </p:nvGrpSpPr>
        <p:grpSpPr>
          <a:xfrm>
            <a:off x="4560849" y="1058782"/>
            <a:ext cx="3743583" cy="2287280"/>
            <a:chOff x="4560849" y="1058782"/>
            <a:chExt cx="3743583" cy="2287280"/>
          </a:xfrm>
        </p:grpSpPr>
        <p:sp>
          <p:nvSpPr>
            <p:cNvPr id="99" name="Google Shape;99;p11"/>
            <p:cNvSpPr/>
            <p:nvPr/>
          </p:nvSpPr>
          <p:spPr>
            <a:xfrm>
              <a:off x="4560849" y="1058782"/>
              <a:ext cx="3743583" cy="228728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" name="Google Shape;10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1337" y="1139256"/>
              <a:ext cx="3566160" cy="21016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Engineers: Inventors and problem-solvers of the world. Twenty-five major specialties are recognized in engineering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see infographic</a:t>
            </a:r>
            <a:r>
              <a:rPr lang="en-US"/>
              <a:t>).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Engineering Habits of Mind (EHM): Six unique ways that engineers think.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Engineering Design Process: Process engineers use to solve problems.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Criteria: Conditions that the design must satisfy like its overall size, etc.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Constraints: Limitations with material, time, size of team, etc.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Prototype: A working model of the solution to be tested.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</a:pPr>
            <a:r>
              <a:rPr i="1" lang="en-US" sz="1600"/>
              <a:t>continued on next page</a:t>
            </a:r>
            <a:endParaRPr i="1" sz="1600"/>
          </a:p>
        </p:txBody>
      </p:sp>
      <p:sp>
        <p:nvSpPr>
          <p:cNvPr id="167" name="Google Shape;167;p20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Vocabulary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Iteration: Test &amp; redesign is one iteration. Repeat (multiple iterations).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Industrial Robot: Performs tasks such as sorting, welding, painting, product assembly, packaging, labeling, and quality inspection.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Unimate: First industrial robot ever built.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Titan: The strongest robot arm in the world, with a payload capacity of over 1,000 kg (2,200 lb). </a:t>
            </a:r>
            <a:endParaRPr/>
          </a:p>
        </p:txBody>
      </p:sp>
      <p:sp>
        <p:nvSpPr>
          <p:cNvPr id="173" name="Google Shape;173;p21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Vocabulary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Engineering Design Process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3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The Engineering Design Process</a:t>
            </a:r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830181" y="1106907"/>
            <a:ext cx="4206240" cy="323981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rom brainstorming ideas to testing prototypes, iterating through the design process helps engineers to develop more creative products and processes. &#10;&#10;TeachEngineering has over 1,500 FREE lessons and activities. Visit https://www.teachengineering.org/ for more!&#10;&#10;Music: Italian Afternoon - Twin Musicom&#10;&#10;You’re free to use this song in any of your videos, but you must include the following in your video description:&#10;Italian Afternoon by Twin Musicom is licensed under a Creative Commons Attribution license (https://creativecommons.org/licenses/by/4.0/)&#10;Artist: http://www.twinmusicom.org/" id="187" name="Google Shape;187;p23" title="Engineering Design Proces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341" y="1226277"/>
            <a:ext cx="4023360" cy="302958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5260196" y="1886231"/>
            <a:ext cx="3157200" cy="17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about the engineering design process (EDP). The process engineers use to solve problems.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000" u="none" cap="none" strike="noStrik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782052" y="4415201"/>
            <a:ext cx="3991883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TeachEngineering YouTube Channel </a:t>
            </a:r>
            <a:endParaRPr b="0" i="1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24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Engineering Design Process</a:t>
            </a:r>
            <a:endParaRPr/>
          </a:p>
        </p:txBody>
      </p:sp>
      <p:sp>
        <p:nvSpPr>
          <p:cNvPr id="197" name="Google Shape;197;p24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Divide into teams of two (or up to </a:t>
            </a:r>
            <a:br>
              <a:rPr lang="en-US"/>
            </a:br>
            <a:r>
              <a:rPr lang="en-US"/>
              <a:t>4 max)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Review the challenge and criteria </a:t>
            </a:r>
            <a:br>
              <a:rPr lang="en-US"/>
            </a:br>
            <a:r>
              <a:rPr lang="en-US"/>
              <a:t>&amp; constraints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Brainstorm possible solutions (sketch </a:t>
            </a:r>
            <a:br>
              <a:rPr lang="en-US"/>
            </a:br>
            <a:r>
              <a:rPr lang="en-US"/>
              <a:t>while you brainstorm!)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Choose best solution and build a prototype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Test then redesign until solution is </a:t>
            </a:r>
            <a:br>
              <a:rPr lang="en-US"/>
            </a:br>
            <a:r>
              <a:rPr lang="en-US"/>
              <a:t>optimized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Reflect as a team and debrief as a class</a:t>
            </a:r>
            <a:endParaRPr/>
          </a:p>
        </p:txBody>
      </p:sp>
      <p:grpSp>
        <p:nvGrpSpPr>
          <p:cNvPr id="198" name="Google Shape;198;p24"/>
          <p:cNvGrpSpPr/>
          <p:nvPr/>
        </p:nvGrpSpPr>
        <p:grpSpPr>
          <a:xfrm>
            <a:off x="5486400" y="1053422"/>
            <a:ext cx="3200400" cy="3179089"/>
            <a:chOff x="5486400" y="1064108"/>
            <a:chExt cx="3200400" cy="3179089"/>
          </a:xfrm>
        </p:grpSpPr>
        <p:sp>
          <p:nvSpPr>
            <p:cNvPr id="199" name="Google Shape;199;p24"/>
            <p:cNvSpPr/>
            <p:nvPr/>
          </p:nvSpPr>
          <p:spPr>
            <a:xfrm>
              <a:off x="5486400" y="1064108"/>
              <a:ext cx="3200400" cy="3179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0" name="Google Shape;200;p24"/>
            <p:cNvPicPr preferRelativeResize="0"/>
            <p:nvPr/>
          </p:nvPicPr>
          <p:blipFill rotWithShape="1">
            <a:blip r:embed="rId3">
              <a:alphaModFix/>
            </a:blip>
            <a:srcRect b="3456" l="3880" r="3212" t="4064"/>
            <a:stretch/>
          </p:blipFill>
          <p:spPr>
            <a:xfrm>
              <a:off x="5594682" y="1167064"/>
              <a:ext cx="2995863" cy="29597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Productive Failure</a:t>
            </a:r>
            <a:endParaRPr/>
          </a:p>
        </p:txBody>
      </p:sp>
      <p:sp>
        <p:nvSpPr>
          <p:cNvPr id="206" name="Google Shape;206;p25"/>
          <p:cNvSpPr txBox="1"/>
          <p:nvPr>
            <p:ph idx="1" type="body"/>
          </p:nvPr>
        </p:nvSpPr>
        <p:spPr>
          <a:xfrm>
            <a:off x="639815" y="1040043"/>
            <a:ext cx="7938882" cy="307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engineering design process involves </a:t>
            </a:r>
            <a:br>
              <a:rPr lang="en-US"/>
            </a:br>
            <a:r>
              <a:rPr lang="en-US"/>
              <a:t>productive failure: test, fail, redesign. </a:t>
            </a:r>
            <a:br>
              <a:rPr lang="en-US"/>
            </a:br>
            <a:r>
              <a:rPr lang="en-US"/>
              <a:t>Iterate again and again until you have </a:t>
            </a:r>
            <a:br>
              <a:rPr lang="en-US"/>
            </a:br>
            <a:r>
              <a:rPr lang="en-US"/>
              <a:t>the best possible solution.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 is important to document iterations </a:t>
            </a:r>
            <a:br>
              <a:rPr lang="en-US"/>
            </a:br>
            <a:r>
              <a:rPr lang="en-US"/>
              <a:t>to keep track of each redesign. Use the </a:t>
            </a:r>
            <a:br>
              <a:rPr lang="en-US"/>
            </a:br>
            <a:r>
              <a:rPr lang="en-US"/>
              <a:t>engineering notebook to sketch ideas, </a:t>
            </a:r>
            <a:br>
              <a:rPr lang="en-US"/>
            </a:br>
            <a:r>
              <a:rPr lang="en-US"/>
              <a:t>document iterations and any </a:t>
            </a:r>
            <a:br>
              <a:rPr lang="en-US"/>
            </a:br>
            <a:r>
              <a:rPr lang="en-US"/>
              <a:t>measurement and/or calculations.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It’s also important to showcase the fact that there can be multiple solutions to the same problem. There’s no one “right” solution.</a:t>
            </a:r>
            <a:endParaRPr/>
          </a:p>
        </p:txBody>
      </p:sp>
      <p:grpSp>
        <p:nvGrpSpPr>
          <p:cNvPr id="207" name="Google Shape;207;p25"/>
          <p:cNvGrpSpPr/>
          <p:nvPr/>
        </p:nvGrpSpPr>
        <p:grpSpPr>
          <a:xfrm>
            <a:off x="5582653" y="1335505"/>
            <a:ext cx="2863515" cy="2081463"/>
            <a:chOff x="5582653" y="1335505"/>
            <a:chExt cx="2863515" cy="2081463"/>
          </a:xfrm>
        </p:grpSpPr>
        <p:sp>
          <p:nvSpPr>
            <p:cNvPr id="208" name="Google Shape;208;p25"/>
            <p:cNvSpPr/>
            <p:nvPr/>
          </p:nvSpPr>
          <p:spPr>
            <a:xfrm>
              <a:off x="5582653" y="1335505"/>
              <a:ext cx="2863515" cy="20814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9" name="Google Shape;209;p25"/>
            <p:cNvPicPr preferRelativeResize="0"/>
            <p:nvPr/>
          </p:nvPicPr>
          <p:blipFill rotWithShape="1">
            <a:blip r:embed="rId3">
              <a:alphaModFix/>
            </a:blip>
            <a:srcRect b="0" l="0" r="0" t="1511"/>
            <a:stretch/>
          </p:blipFill>
          <p:spPr>
            <a:xfrm>
              <a:off x="5710083" y="1480456"/>
              <a:ext cx="2628900" cy="18011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25"/>
            <p:cNvSpPr/>
            <p:nvPr/>
          </p:nvSpPr>
          <p:spPr>
            <a:xfrm>
              <a:off x="5710083" y="1767840"/>
              <a:ext cx="229163" cy="3744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Before you get started brainstorming...consider the following...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</a:pPr>
            <a:r>
              <a:rPr lang="en-US"/>
              <a:t>How can you control the movement of the arm from a distance?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</a:pPr>
            <a:r>
              <a:rPr lang="en-US"/>
              <a:t>How might you use the fishing line?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</a:pPr>
            <a:r>
              <a:rPr lang="en-US"/>
              <a:t>Consider the strength of the grip on the different types of cups.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</a:pPr>
            <a:r>
              <a:rPr lang="en-US"/>
              <a:t>Look at a trash grabber as one possible example.</a:t>
            </a:r>
            <a:endParaRPr/>
          </a:p>
          <a:p>
            <a:pPr indent="-698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Consider...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Engineering Fields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28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What is Engineering?</a:t>
            </a:r>
            <a:endParaRPr/>
          </a:p>
        </p:txBody>
      </p:sp>
      <p:sp>
        <p:nvSpPr>
          <p:cNvPr id="228" name="Google Shape;228;p28"/>
          <p:cNvSpPr/>
          <p:nvPr/>
        </p:nvSpPr>
        <p:spPr>
          <a:xfrm>
            <a:off x="782053" y="1106907"/>
            <a:ext cx="4480560" cy="339251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at is engineering? What does it take to be an engineer? Do you need to be a math whiz? Aspiring engineers tackle these questions and help demystify their chosen profession." id="229" name="Google Shape;229;p28" title="What is Engineering?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190" y="1239756"/>
            <a:ext cx="4185800" cy="31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>
            <a:off x="5396410" y="1866713"/>
            <a:ext cx="32874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about engineering and how engineers are creative problem solvers and innovators who work to make the world a better place.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782050" y="4379093"/>
            <a:ext cx="73380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Calibri"/>
                <a:ea typeface="Calibri"/>
                <a:cs typeface="Calibri"/>
                <a:sym typeface="Calibri"/>
              </a:rPr>
              <a:t>Source: TeachEngineering YouTube Channel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639815" y="1147393"/>
            <a:ext cx="5291753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There are many different types of engineering fields that involve designing robot arms.  Here are just some of the related engineering fields.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Mechanical Engineering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Manufacturing Engineering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Industrial Engineering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Electrical Engineering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</a:pPr>
            <a:r>
              <a:rPr lang="en-US"/>
              <a:t>Download the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Engineering Fields Infographic</a:t>
            </a:r>
            <a:r>
              <a:rPr lang="en-US"/>
              <a:t> How will </a:t>
            </a:r>
            <a:r>
              <a:rPr b="1" lang="en-US">
                <a:solidFill>
                  <a:srgbClr val="00B0F0"/>
                </a:solidFill>
              </a:rPr>
              <a:t>YOU</a:t>
            </a:r>
            <a:r>
              <a:rPr lang="en-US"/>
              <a:t> change the world? 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29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Related Engineering Fields</a:t>
            </a:r>
            <a:endParaRPr/>
          </a:p>
        </p:txBody>
      </p:sp>
      <p:sp>
        <p:nvSpPr>
          <p:cNvPr id="240" name="Google Shape;240;p29"/>
          <p:cNvSpPr txBox="1"/>
          <p:nvPr/>
        </p:nvSpPr>
        <p:spPr>
          <a:xfrm>
            <a:off x="7025275" y="1129050"/>
            <a:ext cx="125400" cy="35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29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40764" y="1123985"/>
            <a:ext cx="2377440" cy="307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Real-World Application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47" name="Google Shape;247;p30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Engineering Habits of Mind (EHM)</a:t>
            </a:r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639815" y="1220523"/>
            <a:ext cx="7938882" cy="307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EHM is about how engineers think everyday. 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core of the engineering mind is about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things that work and making them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better.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thinking: Seeing whole systems and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and how they connect.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Problem-finding: identifying and defining a problem. 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Visualising: manipulating materials and sketching.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rehearsal of practical design solutions </a:t>
            </a:r>
            <a:endParaRPr/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6107" y="919077"/>
            <a:ext cx="3657600" cy="3630144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0"/>
          <p:cNvSpPr txBox="1"/>
          <p:nvPr/>
        </p:nvSpPr>
        <p:spPr>
          <a:xfrm>
            <a:off x="910582" y="4114661"/>
            <a:ext cx="68136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B. Lucas and J. Hanson, Thinking Like an Engineer: Using Engineering Habits of Mind and Signature Pedagogies to </a:t>
            </a:r>
            <a:br>
              <a:rPr b="0" i="1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Redesign  Engineering Education. </a:t>
            </a: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(International Journal of Engineering Pedagogy, Vol 6, No. 2 (2016): </a:t>
            </a:r>
            <a:b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https://online-journals.org/index.php/i-jep/article/view/5366</a:t>
            </a:r>
            <a:r>
              <a:rPr b="0" i="0" lang="en-US" sz="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Engineering Habits of Mind (EHM)</a:t>
            </a:r>
            <a:endParaRPr/>
          </a:p>
        </p:txBody>
      </p:sp>
      <p:sp>
        <p:nvSpPr>
          <p:cNvPr id="257" name="Google Shape;257;p31"/>
          <p:cNvSpPr txBox="1"/>
          <p:nvPr/>
        </p:nvSpPr>
        <p:spPr>
          <a:xfrm>
            <a:off x="910582" y="4114661"/>
            <a:ext cx="68136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B. Lucas and J. Hanson, Thinking Like an Engineer: Using Engineering Habits of Mind and Signature Pedagogies to </a:t>
            </a:r>
            <a:br>
              <a:rPr b="0" i="1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Redesign  Engineering Education. </a:t>
            </a:r>
            <a: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(International Journal of Engineering Pedagogy, Vol 6, No. 2 (2016): </a:t>
            </a:r>
            <a:br>
              <a:rPr b="0" i="0" lang="en-US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https://online-journals.org/index.php/i-jep/article/view/5366</a:t>
            </a:r>
            <a:r>
              <a:rPr b="0" i="0" lang="en-US" sz="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6107" y="919077"/>
            <a:ext cx="3657600" cy="363014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 txBox="1"/>
          <p:nvPr/>
        </p:nvSpPr>
        <p:spPr>
          <a:xfrm>
            <a:off x="639815" y="1425057"/>
            <a:ext cx="7938882" cy="307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1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Improving: Persistently trying to make things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by experimenting, designing, sketching,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prototyping 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problem-solving: generating ideas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solutions with others with many iterations. </a:t>
            </a:r>
            <a:endParaRPr/>
          </a:p>
          <a:p>
            <a:pPr indent="-171450" lvl="1" marL="51435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B0F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Adapting: Testing, analysing, reflecting,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rethinking</a:t>
            </a:r>
            <a:endParaRPr/>
          </a:p>
          <a:p>
            <a:pPr indent="-44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450" lvl="0" marL="17145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30"/>
              <a:buFont typeface="Century Gothic"/>
              <a:buNone/>
            </a:pPr>
            <a:r>
              <a:rPr lang="en-US" sz="2430"/>
              <a:t>Greatest Engineering Achievements of 20th Century </a:t>
            </a:r>
            <a:endParaRPr sz="2430"/>
          </a:p>
        </p:txBody>
      </p:sp>
      <p:sp>
        <p:nvSpPr>
          <p:cNvPr id="265" name="Google Shape;265;p32"/>
          <p:cNvSpPr txBox="1"/>
          <p:nvPr>
            <p:ph idx="1" type="body"/>
          </p:nvPr>
        </p:nvSpPr>
        <p:spPr>
          <a:xfrm>
            <a:off x="639815" y="1052058"/>
            <a:ext cx="3932185" cy="309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3"/>
              </a:rPr>
              <a:t>Electrification</a:t>
            </a:r>
            <a:endParaRPr sz="1700"/>
          </a:p>
          <a:p>
            <a:pPr indent="-171450" lvl="0" marL="17145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4"/>
              </a:rPr>
              <a:t>Automobile</a:t>
            </a:r>
            <a:endParaRPr sz="1700"/>
          </a:p>
          <a:p>
            <a:pPr indent="-171450" lvl="0" marL="17145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Airplane</a:t>
            </a:r>
            <a:endParaRPr sz="1700"/>
          </a:p>
          <a:p>
            <a:pPr indent="-171450" lvl="0" marL="17145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6"/>
              </a:rPr>
              <a:t>Water Supply and Distribution</a:t>
            </a:r>
            <a:endParaRPr sz="1700"/>
          </a:p>
          <a:p>
            <a:pPr indent="-171450" lvl="0" marL="17145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7"/>
              </a:rPr>
              <a:t>Electronics</a:t>
            </a:r>
            <a:endParaRPr sz="1700"/>
          </a:p>
          <a:p>
            <a:pPr indent="-171450" lvl="0" marL="17145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8"/>
              </a:rPr>
              <a:t>Radio and Television</a:t>
            </a:r>
            <a:endParaRPr sz="1700"/>
          </a:p>
          <a:p>
            <a:pPr indent="-171450" lvl="0" marL="17145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9"/>
              </a:rPr>
              <a:t>Agricultural Mechanization</a:t>
            </a:r>
            <a:endParaRPr sz="1700"/>
          </a:p>
          <a:p>
            <a:pPr indent="-171450" lvl="0" marL="17145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10"/>
              </a:rPr>
              <a:t>Computers</a:t>
            </a:r>
            <a:endParaRPr sz="1700"/>
          </a:p>
          <a:p>
            <a:pPr indent="-171450" lvl="0" marL="17145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11"/>
              </a:rPr>
              <a:t>Telephone</a:t>
            </a:r>
            <a:endParaRPr sz="1700"/>
          </a:p>
          <a:p>
            <a:pPr indent="-171450" lvl="0" marL="17145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hlinkClick r:id="rId12"/>
              </a:rPr>
              <a:t>Air Conditioning and Refrigeration</a:t>
            </a:r>
            <a:endParaRPr sz="1700"/>
          </a:p>
        </p:txBody>
      </p:sp>
      <p:sp>
        <p:nvSpPr>
          <p:cNvPr id="266" name="Google Shape;266;p32"/>
          <p:cNvSpPr txBox="1"/>
          <p:nvPr/>
        </p:nvSpPr>
        <p:spPr>
          <a:xfrm>
            <a:off x="4654254" y="1052058"/>
            <a:ext cx="3932185" cy="309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Highways</a:t>
            </a:r>
            <a:endParaRPr sz="17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B0F0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Spacecraft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B0F0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Internet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B0F0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Imaging</a:t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B0F0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Household Appliances</a:t>
            </a:r>
            <a:endParaRPr sz="17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B0F0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Health Technologies</a:t>
            </a:r>
            <a:endParaRPr sz="17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B0F0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9"/>
              </a:rPr>
              <a:t>Petroleum/Petrochemical Technologies</a:t>
            </a:r>
            <a:endParaRPr sz="17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B0F0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0"/>
              </a:rPr>
              <a:t>Laser and Fiber Optics</a:t>
            </a:r>
            <a:endParaRPr sz="17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B0F0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1"/>
              </a:rPr>
              <a:t>Nuclear Technologies</a:t>
            </a:r>
            <a:endParaRPr sz="17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B0F0"/>
              </a:buClr>
              <a:buSzPts val="1700"/>
              <a:buChar char="•"/>
            </a:pPr>
            <a:r>
              <a:rPr lang="en-US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2"/>
              </a:rPr>
              <a:t>High-performance Material</a:t>
            </a:r>
            <a:endParaRPr sz="17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797442" y="4444408"/>
            <a:ext cx="29666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b="0" i="0" lang="en-US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23"/>
              </a:rPr>
              <a:t>http://www.greatachievements.org/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33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Do you know any Engineers?</a:t>
            </a:r>
            <a:endParaRPr/>
          </a:p>
        </p:txBody>
      </p:sp>
      <p:sp>
        <p:nvSpPr>
          <p:cNvPr id="274" name="Google Shape;274;p33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How many engineers do you know? Your teammates? Your class?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do they do? What engineering degrees do they have?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items in your classroom and your school did engineers help design?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Check out the NAE Grand Challenges for Engineering to help you learn more about how engineers make the world a better place: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NAE Grand Challenge for Engineering 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Reflect &amp; Debrief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/>
          <p:nvPr>
            <p:ph idx="1" type="body"/>
          </p:nvPr>
        </p:nvSpPr>
        <p:spPr>
          <a:xfrm>
            <a:off x="639815" y="1147393"/>
            <a:ext cx="4445141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Which material was most critical to your robot arm design?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How did working as a team help in the design process?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What did you learn from the designs developed by other teams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How can you redesign it next time to make it even better?</a:t>
            </a:r>
            <a:endParaRPr/>
          </a:p>
        </p:txBody>
      </p:sp>
      <p:sp>
        <p:nvSpPr>
          <p:cNvPr id="285" name="Google Shape;285;p35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Reflection</a:t>
            </a:r>
            <a:endParaRPr/>
          </a:p>
        </p:txBody>
      </p:sp>
      <p:grpSp>
        <p:nvGrpSpPr>
          <p:cNvPr id="286" name="Google Shape;286;p35"/>
          <p:cNvGrpSpPr/>
          <p:nvPr/>
        </p:nvGrpSpPr>
        <p:grpSpPr>
          <a:xfrm>
            <a:off x="4988192" y="1141133"/>
            <a:ext cx="3604862" cy="2851001"/>
            <a:chOff x="4988192" y="1141133"/>
            <a:chExt cx="3604862" cy="2851001"/>
          </a:xfrm>
        </p:grpSpPr>
        <p:sp>
          <p:nvSpPr>
            <p:cNvPr id="287" name="Google Shape;287;p35"/>
            <p:cNvSpPr/>
            <p:nvPr/>
          </p:nvSpPr>
          <p:spPr>
            <a:xfrm>
              <a:off x="4988192" y="1141133"/>
              <a:ext cx="3604862" cy="285100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8" name="Google Shape;288;p35"/>
            <p:cNvGrpSpPr/>
            <p:nvPr/>
          </p:nvGrpSpPr>
          <p:grpSpPr>
            <a:xfrm>
              <a:off x="5099884" y="1270055"/>
              <a:ext cx="3386982" cy="2604597"/>
              <a:chOff x="5099884" y="1270055"/>
              <a:chExt cx="3386982" cy="2604597"/>
            </a:xfrm>
          </p:grpSpPr>
          <p:pic>
            <p:nvPicPr>
              <p:cNvPr id="289" name="Google Shape;289;p35"/>
              <p:cNvPicPr preferRelativeResize="0"/>
              <p:nvPr/>
            </p:nvPicPr>
            <p:blipFill rotWithShape="1">
              <a:blip r:embed="rId3">
                <a:alphaModFix/>
              </a:blip>
              <a:srcRect b="3645" l="0" r="3646" t="2604"/>
              <a:stretch/>
            </p:blipFill>
            <p:spPr>
              <a:xfrm>
                <a:off x="5103586" y="1270055"/>
                <a:ext cx="3383280" cy="26045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0" name="Google Shape;290;p35"/>
              <p:cNvSpPr txBox="1"/>
              <p:nvPr/>
            </p:nvSpPr>
            <p:spPr>
              <a:xfrm>
                <a:off x="5099884" y="1869988"/>
                <a:ext cx="147300" cy="210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/>
        </p:nvSpPr>
        <p:spPr>
          <a:xfrm>
            <a:off x="577350" y="536988"/>
            <a:ext cx="77724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more engineering lesson plans and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 like games, engineering careers,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STEM opportunities visit IEEE’s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TryEngineering.org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99913" y="2092801"/>
            <a:ext cx="5927274" cy="22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639815" y="1147393"/>
            <a:ext cx="3992343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Robots that work in a manufacturing setting are known as “industrial robots.”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Industrial robots perform tasks such as sorting, welding, painting, product assembly, packaging, labeling, and quality inspection.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Visit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IEEE’s Robots website</a:t>
            </a:r>
            <a:r>
              <a:rPr lang="en-US" u="sng">
                <a:solidFill>
                  <a:schemeClr val="hlink"/>
                </a:solidFill>
                <a:hlinkClick r:id="rId4"/>
              </a:rPr>
              <a:t> </a:t>
            </a:r>
            <a:r>
              <a:rPr lang="en-US"/>
              <a:t>and check out some videos of Unimate the first industrial robot ever built.</a:t>
            </a:r>
            <a:endParaRPr/>
          </a:p>
        </p:txBody>
      </p:sp>
      <p:sp>
        <p:nvSpPr>
          <p:cNvPr id="111" name="Google Shape;111;p13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Industrial Robots</a:t>
            </a:r>
            <a:endParaRPr/>
          </a:p>
        </p:txBody>
      </p:sp>
      <p:pic>
        <p:nvPicPr>
          <p:cNvPr id="112" name="Google Shape;112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8865" y="1147393"/>
            <a:ext cx="4206240" cy="3065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Titan: Strongest Robot Arm in the World</a:t>
            </a:r>
            <a:endParaRPr/>
          </a:p>
        </p:txBody>
      </p:sp>
      <p:pic>
        <p:nvPicPr>
          <p:cNvPr id="118" name="Google Shape;118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423" y="1147393"/>
            <a:ext cx="4846320" cy="3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5868971" y="1753368"/>
            <a:ext cx="2576100" cy="23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IEEE’s Robots website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check out some videos of Titan the world’s strongest robot arm in action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The Design Challenge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You are a team of engineers all working together, using the engineering design process, to design a robot arm that meets the challenge’s criteria and constraints.  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6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The Design Challenge</a:t>
            </a:r>
            <a:endParaRPr/>
          </a:p>
        </p:txBody>
      </p:sp>
      <p:grpSp>
        <p:nvGrpSpPr>
          <p:cNvPr id="133" name="Google Shape;133;p16"/>
          <p:cNvGrpSpPr/>
          <p:nvPr/>
        </p:nvGrpSpPr>
        <p:grpSpPr>
          <a:xfrm>
            <a:off x="2671011" y="2045368"/>
            <a:ext cx="4150895" cy="2255461"/>
            <a:chOff x="2671011" y="2045368"/>
            <a:chExt cx="4150895" cy="2255461"/>
          </a:xfrm>
        </p:grpSpPr>
        <p:sp>
          <p:nvSpPr>
            <p:cNvPr id="134" name="Google Shape;134;p16"/>
            <p:cNvSpPr/>
            <p:nvPr/>
          </p:nvSpPr>
          <p:spPr>
            <a:xfrm>
              <a:off x="2671011" y="2045368"/>
              <a:ext cx="4150895" cy="225546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16"/>
            <p:cNvPicPr preferRelativeResize="0"/>
            <p:nvPr/>
          </p:nvPicPr>
          <p:blipFill rotWithShape="1">
            <a:blip r:embed="rId3">
              <a:alphaModFix/>
            </a:blip>
            <a:srcRect b="2115" l="0" r="0" t="0"/>
            <a:stretch/>
          </p:blipFill>
          <p:spPr>
            <a:xfrm>
              <a:off x="2776992" y="2137328"/>
              <a:ext cx="3931920" cy="20530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639815" y="1147393"/>
            <a:ext cx="7938882" cy="307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Criteria: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Arm length: minimum of 18”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Pick up an empty Styrofoam cup 18” away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Lift the cup to a height of at least 6”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Constraints: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Use only the materials provided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Design a solution in the time provided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6708912" y="4758644"/>
            <a:ext cx="2057400" cy="1910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7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Defining the Challenge: Criteria &amp; Constraints</a:t>
            </a:r>
            <a:endParaRPr/>
          </a:p>
        </p:txBody>
      </p:sp>
      <p:grpSp>
        <p:nvGrpSpPr>
          <p:cNvPr id="144" name="Google Shape;144;p17"/>
          <p:cNvGrpSpPr/>
          <p:nvPr/>
        </p:nvGrpSpPr>
        <p:grpSpPr>
          <a:xfrm>
            <a:off x="4993105" y="1123329"/>
            <a:ext cx="3429000" cy="2859123"/>
            <a:chOff x="4993105" y="1123329"/>
            <a:chExt cx="3429000" cy="2859123"/>
          </a:xfrm>
        </p:grpSpPr>
        <p:sp>
          <p:nvSpPr>
            <p:cNvPr id="145" name="Google Shape;145;p17"/>
            <p:cNvSpPr/>
            <p:nvPr/>
          </p:nvSpPr>
          <p:spPr>
            <a:xfrm>
              <a:off x="4993105" y="1123329"/>
              <a:ext cx="3429000" cy="285912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" name="Google Shape;146;p17"/>
            <p:cNvPicPr preferRelativeResize="0"/>
            <p:nvPr/>
          </p:nvPicPr>
          <p:blipFill rotWithShape="1">
            <a:blip r:embed="rId3">
              <a:alphaModFix/>
            </a:blip>
            <a:srcRect b="5257" l="0" r="0" t="7568"/>
            <a:stretch/>
          </p:blipFill>
          <p:spPr>
            <a:xfrm>
              <a:off x="5108712" y="1251283"/>
              <a:ext cx="3200400" cy="25867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639815" y="1137121"/>
            <a:ext cx="3932185" cy="309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Required for each team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Cardboard strips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Cup (for testing) - may want to test multiple types of cups - plastic, styrofoam or paper or just test one.</a:t>
            </a:r>
            <a:endParaRPr/>
          </a:p>
          <a:p>
            <a:pPr indent="-698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>
            <p:ph idx="2" type="body"/>
          </p:nvPr>
        </p:nvSpPr>
        <p:spPr>
          <a:xfrm>
            <a:off x="4654254" y="1137121"/>
            <a:ext cx="3932185" cy="3096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Char char="•"/>
            </a:pPr>
            <a:r>
              <a:rPr lang="en-US"/>
              <a:t>Optional (Table of Possibilities)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Binder clips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Paper clips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Brass fasteners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Rubber bands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Clothespins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Popsicle sticks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Wire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Fishing Line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String 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Tape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Paper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Short pencils</a:t>
            </a:r>
            <a:endParaRPr/>
          </a:p>
          <a:p>
            <a:pPr indent="-4445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 txBox="1"/>
          <p:nvPr>
            <p:ph type="title"/>
          </p:nvPr>
        </p:nvSpPr>
        <p:spPr>
          <a:xfrm>
            <a:off x="639424" y="298172"/>
            <a:ext cx="7938882" cy="686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entury Gothic"/>
              <a:buNone/>
            </a:pPr>
            <a:r>
              <a:rPr lang="en-US"/>
              <a:t>Materials</a:t>
            </a:r>
            <a:endParaRPr/>
          </a:p>
        </p:txBody>
      </p:sp>
      <p:grpSp>
        <p:nvGrpSpPr>
          <p:cNvPr id="154" name="Google Shape;154;p18"/>
          <p:cNvGrpSpPr/>
          <p:nvPr/>
        </p:nvGrpSpPr>
        <p:grpSpPr>
          <a:xfrm>
            <a:off x="1044780" y="2562728"/>
            <a:ext cx="3609474" cy="1823444"/>
            <a:chOff x="3260558" y="2514600"/>
            <a:chExt cx="3609474" cy="1823444"/>
          </a:xfrm>
        </p:grpSpPr>
        <p:sp>
          <p:nvSpPr>
            <p:cNvPr id="155" name="Google Shape;155;p18"/>
            <p:cNvSpPr/>
            <p:nvPr/>
          </p:nvSpPr>
          <p:spPr>
            <a:xfrm>
              <a:off x="3260558" y="2514600"/>
              <a:ext cx="3609474" cy="182344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18"/>
            <p:cNvPicPr preferRelativeResize="0"/>
            <p:nvPr/>
          </p:nvPicPr>
          <p:blipFill rotWithShape="1">
            <a:blip r:embed="rId3">
              <a:alphaModFix/>
            </a:blip>
            <a:srcRect b="0" l="4751" r="0" t="6989"/>
            <a:stretch/>
          </p:blipFill>
          <p:spPr>
            <a:xfrm>
              <a:off x="3368841" y="2603130"/>
              <a:ext cx="3415791" cy="16309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idx="1" type="subTitle"/>
          </p:nvPr>
        </p:nvSpPr>
        <p:spPr>
          <a:xfrm>
            <a:off x="1554481" y="820237"/>
            <a:ext cx="6096072" cy="191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None/>
            </a:pPr>
            <a:r>
              <a:rPr lang="en-US"/>
              <a:t>Dig Deeper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INAL 20-EA-314A EngineeringLessonPlanToolkit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