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6858000" cy="9144000"/>
  <p:embeddedFontLst>
    <p:embeddedFont>
      <p:font typeface="Roboto Light"/>
      <p:regular r:id="rId51"/>
      <p:bold r:id="rId52"/>
      <p:italic r:id="rId53"/>
      <p:boldItalic r:id="rId54"/>
    </p:embeddedFont>
    <p:embeddedFont>
      <p:font typeface="Century Gothic"/>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9" roundtripDataSignature="AMtx7mjGGj3CK5upmW6x9l+oP++G/QNd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Light-regular.fntdata"/><Relationship Id="rId50" Type="http://schemas.openxmlformats.org/officeDocument/2006/relationships/slide" Target="slides/slide45.xml"/><Relationship Id="rId53" Type="http://schemas.openxmlformats.org/officeDocument/2006/relationships/font" Target="fonts/RobotoLight-italic.fntdata"/><Relationship Id="rId52" Type="http://schemas.openxmlformats.org/officeDocument/2006/relationships/font" Target="fonts/RobotoLight-bold.fntdata"/><Relationship Id="rId11" Type="http://schemas.openxmlformats.org/officeDocument/2006/relationships/slide" Target="slides/slide6.xml"/><Relationship Id="rId55" Type="http://schemas.openxmlformats.org/officeDocument/2006/relationships/font" Target="fonts/CenturyGothic-regular.fntdata"/><Relationship Id="rId10" Type="http://schemas.openxmlformats.org/officeDocument/2006/relationships/slide" Target="slides/slide5.xml"/><Relationship Id="rId54" Type="http://schemas.openxmlformats.org/officeDocument/2006/relationships/font" Target="fonts/RobotoLight-boldItalic.fntdata"/><Relationship Id="rId13" Type="http://schemas.openxmlformats.org/officeDocument/2006/relationships/slide" Target="slides/slide8.xml"/><Relationship Id="rId57" Type="http://schemas.openxmlformats.org/officeDocument/2006/relationships/font" Target="fonts/CenturyGothic-italic.fntdata"/><Relationship Id="rId12" Type="http://schemas.openxmlformats.org/officeDocument/2006/relationships/slide" Target="slides/slide7.xml"/><Relationship Id="rId56" Type="http://schemas.openxmlformats.org/officeDocument/2006/relationships/font" Target="fonts/CenturyGothic-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CenturyGothic-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line-journals.org/index.php/i-jep/article/view/5366" TargetMode="External"/><Relationship Id="rId3" Type="http://schemas.openxmlformats.org/officeDocument/2006/relationships/hyperlink" Target="https://www.stem.org.uk/resources/community/collection/424831/engineering-habits-mind-primary"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em.org.uk/resources/community/collection/424831/engineering-habits-mind-primary"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em.org.uk/resources/community/collection/424831/engineering-habits-mind-primary"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362405561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8362405561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8362405561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8362405561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362405561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8362405561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c0c1ca9189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2c0c1ca9189_1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c0c1ca9189_1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2c0c1ca9189_1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8362405561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8362405561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c0c1ca9189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2c0c1ca9189_1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c0b82f6d68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c0b82f6d68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0b82f6d68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c0b82f6d68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c0b82f6d68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2c0b82f6d68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c0b82f6d68_0_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g2c0b82f6d68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362405561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8362405561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0b82f6d68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290" name="Google Shape;290;g2c0b82f6d68_0_78:notes"/>
          <p:cNvSpPr/>
          <p:nvPr>
            <p:ph idx="2" type="sldImg"/>
          </p:nvPr>
        </p:nvSpPr>
        <p:spPr>
          <a:xfrm>
            <a:off x="392113" y="692150"/>
            <a:ext cx="6073800" cy="3416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1" name="Google Shape;291;g2c0b82f6d68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Material bags for teams to build…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0b82f6d68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2c0b82f6d68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0b82f6d68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2c0b82f6d68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c0c1ca9189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2c0c1ca9189_1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8362405561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28362405561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c0c1ca9189_1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2c0c1ca9189_1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0c1ca9189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2c0c1ca9189_1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8362405561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8362405561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8362405561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8362405561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8362405561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8362405561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362405561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8362405561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8362405561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8362405561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8362405561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8362405561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8362405561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8362405561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c0b82f6d68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c0b82f6d68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8362405561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8362405561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8362405561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8362405561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c0b82f6d68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2c0b82f6d68_0_1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g2c0b82f6d68_0_1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c0b82f6d68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2c0b82f6d68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c0b82f6d68_0_1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g2c0b82f6d68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c0b82f6d68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2c0b82f6d68_0_1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g2c0b82f6d68_0_1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8362405561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8362405561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c0b82f6d68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2c0b82f6d68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375"/>
              </a:spcBef>
              <a:spcAft>
                <a:spcPts val="0"/>
              </a:spcAft>
              <a:buSzPts val="1100"/>
              <a:buNone/>
            </a:pPr>
            <a:r>
              <a:rPr lang="en-US" sz="1600">
                <a:solidFill>
                  <a:schemeClr val="dk1"/>
                </a:solidFill>
                <a:latin typeface="Calibri"/>
                <a:ea typeface="Calibri"/>
                <a:cs typeface="Calibri"/>
                <a:sym typeface="Calibri"/>
              </a:rPr>
              <a:t>Consider if your lesson address these EHM and how much emphasis it place on each of the EHM. Emphasize the EHM by using the EHM langage when you can.Systems thinking: Seeing whole systems and parts and how they connect.</a:t>
            </a:r>
            <a:endParaRPr sz="1400">
              <a:solidFill>
                <a:schemeClr val="dk1"/>
              </a:solidFill>
            </a:endParaRPr>
          </a:p>
          <a:p>
            <a:pPr indent="-171450" lvl="1" marL="51435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Problem-finding: identifying and defining a problem. </a:t>
            </a:r>
            <a:endParaRPr sz="1400">
              <a:solidFill>
                <a:schemeClr val="dk1"/>
              </a:solidFill>
            </a:endParaRPr>
          </a:p>
          <a:p>
            <a:pPr indent="-171450" lvl="1" marL="51435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Visualising: manipulating materials and sketching.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Mental rehearsal of practical design solutions </a:t>
            </a:r>
            <a:endParaRPr sz="1600">
              <a:solidFill>
                <a:schemeClr val="dk1"/>
              </a:solidFill>
              <a:latin typeface="Calibri"/>
              <a:ea typeface="Calibri"/>
              <a:cs typeface="Calibri"/>
              <a:sym typeface="Calibri"/>
            </a:endParaRPr>
          </a:p>
          <a:p>
            <a:pPr indent="-330200" lvl="1" marL="914400" rtl="0" algn="l">
              <a:lnSpc>
                <a:spcPct val="90000"/>
              </a:lnSpc>
              <a:spcBef>
                <a:spcPts val="0"/>
              </a:spcBef>
              <a:spcAft>
                <a:spcPts val="0"/>
              </a:spcAft>
              <a:buClr>
                <a:srgbClr val="00B0F0"/>
              </a:buClr>
              <a:buSzPts val="1600"/>
              <a:buChar char="•"/>
            </a:pPr>
            <a:r>
              <a:rPr lang="en-US" sz="1600">
                <a:solidFill>
                  <a:schemeClr val="dk1"/>
                </a:solidFill>
                <a:latin typeface="Calibri"/>
                <a:ea typeface="Calibri"/>
                <a:cs typeface="Calibri"/>
                <a:sym typeface="Calibri"/>
              </a:rPr>
              <a:t>Improving: Persistently trying to make things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better by experimenting, designing, sketching,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and prototyping </a:t>
            </a:r>
            <a:endParaRPr sz="1400">
              <a:solidFill>
                <a:schemeClr val="dk1"/>
              </a:solidFill>
            </a:endParaRPr>
          </a:p>
          <a:p>
            <a:pPr indent="-330200" lvl="1" marL="91440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Creative problem-solving: generating ideas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and solutions with others with many iterations. </a:t>
            </a:r>
            <a:endParaRPr sz="1400">
              <a:solidFill>
                <a:schemeClr val="dk1"/>
              </a:solidFill>
            </a:endParaRPr>
          </a:p>
          <a:p>
            <a:pPr indent="-330200" lvl="1" marL="91440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Adapting: Testing, analysing, reflecting,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&amp; rethinking</a:t>
            </a:r>
            <a:endParaRPr sz="16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i="1" lang="en-US" sz="1200">
                <a:solidFill>
                  <a:schemeClr val="dk1"/>
                </a:solidFill>
                <a:latin typeface="Calibri"/>
                <a:ea typeface="Calibri"/>
                <a:cs typeface="Calibri"/>
                <a:sym typeface="Calibri"/>
              </a:rPr>
              <a:t>Source: B. Lucas and J. Hanson, Thinking Like an Engineer: Using Engineering Habits of Mind and Signature Pedagogies to Redesign Engineering Education. </a:t>
            </a:r>
            <a:r>
              <a:rPr lang="en-US" sz="1200">
                <a:solidFill>
                  <a:schemeClr val="dk1"/>
                </a:solidFill>
                <a:latin typeface="Calibri"/>
                <a:ea typeface="Calibri"/>
                <a:cs typeface="Calibri"/>
                <a:sym typeface="Calibri"/>
              </a:rPr>
              <a:t>(International Journal of Engineering Pedagogy, Vol 6, No. 2 (2016): </a:t>
            </a:r>
            <a:br>
              <a:rPr lang="en-US" sz="1200">
                <a:solidFill>
                  <a:schemeClr val="dk1"/>
                </a:solidFill>
                <a:latin typeface="Calibri"/>
                <a:ea typeface="Calibri"/>
                <a:cs typeface="Calibri"/>
                <a:sym typeface="Calibri"/>
              </a:rPr>
            </a:br>
            <a:r>
              <a:rPr lang="en-US" sz="1200" u="sng">
                <a:solidFill>
                  <a:schemeClr val="dk1"/>
                </a:solidFill>
                <a:latin typeface="Calibri"/>
                <a:ea typeface="Calibri"/>
                <a:cs typeface="Calibri"/>
                <a:sym typeface="Calibri"/>
                <a:hlinkClick r:id="rId2">
                  <a:extLst>
                    <a:ext uri="{A12FA001-AC4F-418D-AE19-62706E023703}">
                      <ahyp:hlinkClr val="tx"/>
                    </a:ext>
                  </a:extLst>
                </a:hlinkClick>
              </a:rPr>
              <a:t>https://online-journals.org/index.php/i-jep/article/view/5366</a:t>
            </a:r>
            <a:r>
              <a:rPr lang="en-US" sz="1200">
                <a:solidFill>
                  <a:schemeClr val="dk1"/>
                </a:solidFill>
                <a:highlight>
                  <a:schemeClr val="lt1"/>
                </a:highlight>
                <a:latin typeface="Calibri"/>
                <a:ea typeface="Calibri"/>
                <a:cs typeface="Calibri"/>
                <a:sym typeface="Calibri"/>
              </a:rPr>
              <a:t>)</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rPr lang="en-US" sz="1000">
                <a:latin typeface="Century Gothic"/>
                <a:ea typeface="Century Gothic"/>
                <a:cs typeface="Century Gothic"/>
                <a:sym typeface="Century Gothic"/>
              </a:rPr>
              <a:t>More resources on Habits of Mind can be found here: </a:t>
            </a:r>
            <a:r>
              <a:rPr lang="en-US" sz="1000" u="sng">
                <a:solidFill>
                  <a:schemeClr val="hlink"/>
                </a:solidFill>
                <a:latin typeface="Century Gothic"/>
                <a:ea typeface="Century Gothic"/>
                <a:cs typeface="Century Gothic"/>
                <a:sym typeface="Century Gothic"/>
                <a:hlinkClick r:id="rId3"/>
              </a:rPr>
              <a:t>https://www.stem.org.uk/resources/community/collection/424831/engineering-habits-mind-primary</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15000"/>
              </a:lnSpc>
              <a:spcBef>
                <a:spcPts val="0"/>
              </a:spcBef>
              <a:spcAft>
                <a:spcPts val="0"/>
              </a:spcAft>
              <a:buSzPts val="1100"/>
              <a:buNone/>
            </a:pPr>
            <a:r>
              <a:rPr lang="en-US" sz="1000">
                <a:solidFill>
                  <a:schemeClr val="dk1"/>
                </a:solidFill>
                <a:highlight>
                  <a:srgbClr val="FFFFFF"/>
                </a:highlight>
                <a:latin typeface="Century Gothic"/>
                <a:ea typeface="Century Gothic"/>
                <a:cs typeface="Century Gothic"/>
                <a:sym typeface="Century Gothic"/>
              </a:rPr>
              <a:t>Bill Lucas and Janet Hanson from The Center for Real World Learning at the University of Winchester, UK wrote the paper, </a:t>
            </a:r>
            <a:r>
              <a:rPr b="1" i="1" lang="en-US" sz="1000">
                <a:solidFill>
                  <a:schemeClr val="dk1"/>
                </a:solidFill>
                <a:latin typeface="Century Gothic"/>
                <a:ea typeface="Century Gothic"/>
                <a:cs typeface="Century Gothic"/>
                <a:sym typeface="Century Gothic"/>
              </a:rPr>
              <a:t>Thinking Like an Engineer: Using Engineering Habits of Mind and Signature Pedagogies to Redesign Engineering Education</a:t>
            </a:r>
            <a:r>
              <a:rPr i="1" lang="en-US" sz="1000">
                <a:solidFill>
                  <a:schemeClr val="dk1"/>
                </a:solidFill>
                <a:latin typeface="Century Gothic"/>
                <a:ea typeface="Century Gothic"/>
                <a:cs typeface="Century Gothic"/>
                <a:sym typeface="Century Gothic"/>
              </a:rPr>
              <a:t>. </a:t>
            </a:r>
            <a:r>
              <a:rPr lang="en-US" sz="1000">
                <a:solidFill>
                  <a:schemeClr val="dk1"/>
                </a:solidFill>
                <a:latin typeface="Century Gothic"/>
                <a:ea typeface="Century Gothic"/>
                <a:cs typeface="Century Gothic"/>
                <a:sym typeface="Century Gothic"/>
              </a:rPr>
              <a:t>In the paper, they “ identified the six most distinctive learning dispositions, or engineering “habits of mind” [EHoM] that engineers frequently deploy.”  </a:t>
            </a:r>
            <a:endParaRPr sz="1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100"/>
              <a:buNone/>
            </a:pPr>
            <a:br>
              <a:rPr lang="en-US" sz="1000">
                <a:solidFill>
                  <a:schemeClr val="dk1"/>
                </a:solidFill>
                <a:highlight>
                  <a:srgbClr val="FFFF00"/>
                </a:highlight>
                <a:latin typeface="Century Gothic"/>
                <a:ea typeface="Century Gothic"/>
                <a:cs typeface="Century Gothic"/>
                <a:sym typeface="Century Gothic"/>
              </a:rPr>
            </a:br>
            <a:r>
              <a:rPr lang="en-US" sz="1000">
                <a:solidFill>
                  <a:schemeClr val="dk1"/>
                </a:solidFill>
                <a:highlight>
                  <a:srgbClr val="FFFF00"/>
                </a:highlight>
                <a:latin typeface="Century Gothic"/>
                <a:ea typeface="Century Gothic"/>
                <a:cs typeface="Century Gothic"/>
                <a:sym typeface="Century Gothic"/>
              </a:rPr>
              <a:t>Maybe add in Checklist here???</a:t>
            </a:r>
            <a:endParaRPr sz="1000">
              <a:solidFill>
                <a:schemeClr val="dk1"/>
              </a:solidFill>
              <a:highlight>
                <a:srgbClr val="FFFF00"/>
              </a:highlight>
              <a:latin typeface="Century Gothic"/>
              <a:ea typeface="Century Gothic"/>
              <a:cs typeface="Century Gothic"/>
              <a:sym typeface="Century Gothic"/>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c0b82f6d68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2c0b82f6d68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Systems thinking: seeing whole systems and parts and how they connect</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Problem-finding: identifying and defining a problem</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Visualising: manipulating materials and sketching</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Improving: persistently trying to make things better by experimenting</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Creative problem-solving: generating ideas with many iterations</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Adapting: testing, analysing, reflecting &amp; rethinking</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More resources on Habits of Mind can be found here: </a:t>
            </a:r>
            <a:r>
              <a:rPr lang="en-US" sz="1000" u="sng">
                <a:solidFill>
                  <a:schemeClr val="hlink"/>
                </a:solidFill>
                <a:latin typeface="Century Gothic"/>
                <a:ea typeface="Century Gothic"/>
                <a:cs typeface="Century Gothic"/>
                <a:sym typeface="Century Gothic"/>
                <a:hlinkClick r:id="rId2"/>
              </a:rPr>
              <a:t>https://www.stem.org.uk/resources/community/collection/424831/engineering-habits-mind-primary</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highlight>
                  <a:schemeClr val="lt1"/>
                </a:highlight>
                <a:latin typeface="Century Gothic"/>
                <a:ea typeface="Century Gothic"/>
                <a:cs typeface="Century Gothic"/>
                <a:sym typeface="Century Gothic"/>
              </a:rPr>
              <a:t>Bill Lucas and Janet Hanson from The Center for Real World Learning at the University of Winchester, UK wrote the paper, </a:t>
            </a:r>
            <a:r>
              <a:rPr b="1" i="1" lang="en-US" sz="1000">
                <a:solidFill>
                  <a:schemeClr val="dk1"/>
                </a:solidFill>
                <a:latin typeface="Century Gothic"/>
                <a:ea typeface="Century Gothic"/>
                <a:cs typeface="Century Gothic"/>
                <a:sym typeface="Century Gothic"/>
              </a:rPr>
              <a:t>Thinking Like an Engineer: Using Engineering Habits of Mind and Signature Pedagogies to Redesign Engineering Education</a:t>
            </a:r>
            <a:r>
              <a:rPr i="1" lang="en-US" sz="1000">
                <a:solidFill>
                  <a:schemeClr val="dk1"/>
                </a:solidFill>
                <a:latin typeface="Century Gothic"/>
                <a:ea typeface="Century Gothic"/>
                <a:cs typeface="Century Gothic"/>
                <a:sym typeface="Century Gothic"/>
              </a:rPr>
              <a:t>. </a:t>
            </a:r>
            <a:r>
              <a:rPr lang="en-US" sz="1000">
                <a:solidFill>
                  <a:schemeClr val="dk1"/>
                </a:solidFill>
                <a:latin typeface="Century Gothic"/>
                <a:ea typeface="Century Gothic"/>
                <a:cs typeface="Century Gothic"/>
                <a:sym typeface="Century Gothic"/>
              </a:rPr>
              <a:t>In the paper, they “ identified the six most distinctive learning dispositions, or engineering “habits of mind” [EHoM] that engineers frequently deploy.”  </a:t>
            </a:r>
            <a:endParaRPr sz="1000">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c0b82f6d68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g2c0b82f6d68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00">
                <a:latin typeface="Century Gothic"/>
                <a:ea typeface="Century Gothic"/>
                <a:cs typeface="Century Gothic"/>
                <a:sym typeface="Century Gothic"/>
              </a:rPr>
              <a:t>More resources on Habits of Mind can be found here: </a:t>
            </a:r>
            <a:r>
              <a:rPr lang="en-US" sz="1000" u="sng">
                <a:solidFill>
                  <a:schemeClr val="hlink"/>
                </a:solidFill>
                <a:latin typeface="Century Gothic"/>
                <a:ea typeface="Century Gothic"/>
                <a:cs typeface="Century Gothic"/>
                <a:sym typeface="Century Gothic"/>
                <a:hlinkClick r:id="rId2"/>
              </a:rPr>
              <a:t>https://www.stem.org.uk/resources/community/collection/424831/engineering-habits-mind-primary</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15000"/>
              </a:lnSpc>
              <a:spcBef>
                <a:spcPts val="0"/>
              </a:spcBef>
              <a:spcAft>
                <a:spcPts val="0"/>
              </a:spcAft>
              <a:buSzPts val="1100"/>
              <a:buNone/>
            </a:pPr>
            <a:r>
              <a:rPr lang="en-US" sz="1000">
                <a:solidFill>
                  <a:schemeClr val="dk1"/>
                </a:solidFill>
                <a:highlight>
                  <a:srgbClr val="FFFFFF"/>
                </a:highlight>
                <a:latin typeface="Century Gothic"/>
                <a:ea typeface="Century Gothic"/>
                <a:cs typeface="Century Gothic"/>
                <a:sym typeface="Century Gothic"/>
              </a:rPr>
              <a:t>Bill Lucas and Janet Hanson from The Center for Real World Learning at the University of Winchester, UK wrote the paper, </a:t>
            </a:r>
            <a:r>
              <a:rPr b="1" i="1" lang="en-US" sz="1000">
                <a:solidFill>
                  <a:schemeClr val="dk1"/>
                </a:solidFill>
                <a:latin typeface="Century Gothic"/>
                <a:ea typeface="Century Gothic"/>
                <a:cs typeface="Century Gothic"/>
                <a:sym typeface="Century Gothic"/>
              </a:rPr>
              <a:t>Thinking Like an Engineer: Using Engineering Habits of Mind and Signature Pedagogies to Redesign Engineering Education</a:t>
            </a:r>
            <a:r>
              <a:rPr i="1" lang="en-US" sz="1000">
                <a:solidFill>
                  <a:schemeClr val="dk1"/>
                </a:solidFill>
                <a:latin typeface="Century Gothic"/>
                <a:ea typeface="Century Gothic"/>
                <a:cs typeface="Century Gothic"/>
                <a:sym typeface="Century Gothic"/>
              </a:rPr>
              <a:t>. </a:t>
            </a:r>
            <a:r>
              <a:rPr lang="en-US" sz="1000">
                <a:solidFill>
                  <a:schemeClr val="dk1"/>
                </a:solidFill>
                <a:latin typeface="Century Gothic"/>
                <a:ea typeface="Century Gothic"/>
                <a:cs typeface="Century Gothic"/>
                <a:sym typeface="Century Gothic"/>
              </a:rPr>
              <a:t>In the paper, they “ identified the six most distinctive learning dispositions, or engineering “habits of mind” [EHoM] that engineers frequently deploy.”  </a:t>
            </a:r>
            <a:endParaRPr sz="1000">
              <a:latin typeface="Century Gothic"/>
              <a:ea typeface="Century Gothic"/>
              <a:cs typeface="Century Gothic"/>
              <a:sym typeface="Century Gothic"/>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c0b82f6d68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2c0b82f6d68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c0b82f6d68_0_18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6" name="Google Shape;466;g2c0b82f6d68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0b82f6d68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c0b82f6d68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8362405561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8362405561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362405561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8362405561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c0b82f6d68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c0b82f6d68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0b82f6d68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c0b82f6d68_0_1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Roboto Light"/>
                <a:ea typeface="Roboto Light"/>
                <a:cs typeface="Roboto Light"/>
                <a:sym typeface="Roboto Light"/>
              </a:rPr>
              <a:t>DESIGN CHALLENGE:</a:t>
            </a:r>
            <a:endParaRPr>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en-US">
                <a:solidFill>
                  <a:schemeClr val="dk1"/>
                </a:solidFill>
                <a:latin typeface="Roboto Light"/>
                <a:ea typeface="Roboto Light"/>
                <a:cs typeface="Roboto Light"/>
                <a:sym typeface="Roboto Light"/>
              </a:rPr>
              <a:t>Design and construct a functioning night light. When the light goes out in your room your night light goes on. Students design both the circuit and the housing.</a:t>
            </a:r>
            <a:br>
              <a:rPr lang="en-US">
                <a:solidFill>
                  <a:schemeClr val="dk1"/>
                </a:solidFill>
                <a:latin typeface="Roboto Light"/>
                <a:ea typeface="Roboto Light"/>
                <a:cs typeface="Roboto Light"/>
                <a:sym typeface="Roboto Light"/>
              </a:rPr>
            </a:br>
            <a:r>
              <a:rPr lang="en-US">
                <a:solidFill>
                  <a:schemeClr val="dk1"/>
                </a:solidFill>
                <a:latin typeface="Roboto Light"/>
                <a:ea typeface="Roboto Light"/>
                <a:cs typeface="Roboto Light"/>
                <a:sym typeface="Roboto Light"/>
              </a:rPr>
              <a:t> </a:t>
            </a:r>
            <a:endParaRPr>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en-US">
                <a:solidFill>
                  <a:schemeClr val="dk1"/>
                </a:solidFill>
                <a:latin typeface="Roboto Light"/>
                <a:ea typeface="Roboto Light"/>
                <a:cs typeface="Roboto Light"/>
                <a:sym typeface="Roboto Light"/>
              </a:rPr>
              <a:t>Criteria &amp; Constraints</a:t>
            </a:r>
            <a:endParaRPr>
              <a:solidFill>
                <a:schemeClr val="dk1"/>
              </a:solidFill>
              <a:latin typeface="Roboto Light"/>
              <a:ea typeface="Roboto Light"/>
              <a:cs typeface="Roboto Light"/>
              <a:sym typeface="Roboto Light"/>
            </a:endParaRPr>
          </a:p>
          <a:p>
            <a:pPr indent="-298450" lvl="0" marL="457200" rtl="0" algn="l">
              <a:spcBef>
                <a:spcPts val="0"/>
              </a:spcBef>
              <a:spcAft>
                <a:spcPts val="0"/>
              </a:spcAft>
              <a:buClr>
                <a:schemeClr val="dk1"/>
              </a:buClr>
              <a:buSzPts val="1100"/>
              <a:buFont typeface="Roboto Light"/>
              <a:buChar char="●"/>
            </a:pPr>
            <a:r>
              <a:rPr lang="en-US">
                <a:solidFill>
                  <a:schemeClr val="dk1"/>
                </a:solidFill>
                <a:latin typeface="Roboto Light"/>
                <a:ea typeface="Roboto Light"/>
                <a:cs typeface="Roboto Light"/>
                <a:sym typeface="Roboto Light"/>
              </a:rPr>
              <a:t>Use simulation tool (Tinkercad Circuit) to iterate on circuit design</a:t>
            </a:r>
            <a:endParaRPr>
              <a:solidFill>
                <a:schemeClr val="dk1"/>
              </a:solidFill>
              <a:latin typeface="Roboto Light"/>
              <a:ea typeface="Roboto Light"/>
              <a:cs typeface="Roboto Light"/>
              <a:sym typeface="Roboto Light"/>
            </a:endParaRPr>
          </a:p>
          <a:p>
            <a:pPr indent="-298450" lvl="0" marL="457200" rtl="0" algn="l">
              <a:spcBef>
                <a:spcPts val="0"/>
              </a:spcBef>
              <a:spcAft>
                <a:spcPts val="0"/>
              </a:spcAft>
              <a:buClr>
                <a:schemeClr val="dk1"/>
              </a:buClr>
              <a:buSzPts val="1100"/>
              <a:buFont typeface="Roboto Light"/>
              <a:buChar char="●"/>
            </a:pPr>
            <a:r>
              <a:rPr lang="en-US">
                <a:solidFill>
                  <a:schemeClr val="dk1"/>
                </a:solidFill>
                <a:latin typeface="Roboto Light"/>
                <a:ea typeface="Roboto Light"/>
                <a:cs typeface="Roboto Light"/>
                <a:sym typeface="Roboto Light"/>
              </a:rPr>
              <a:t>Transistor &amp; photoresistor must be included in the circuit</a:t>
            </a:r>
            <a:endParaRPr>
              <a:solidFill>
                <a:schemeClr val="dk1"/>
              </a:solidFill>
              <a:latin typeface="Roboto Light"/>
              <a:ea typeface="Roboto Light"/>
              <a:cs typeface="Roboto Light"/>
              <a:sym typeface="Roboto Light"/>
            </a:endParaRPr>
          </a:p>
          <a:p>
            <a:pPr indent="-298450" lvl="0" marL="457200" rtl="0" algn="l">
              <a:spcBef>
                <a:spcPts val="0"/>
              </a:spcBef>
              <a:spcAft>
                <a:spcPts val="0"/>
              </a:spcAft>
              <a:buClr>
                <a:schemeClr val="dk1"/>
              </a:buClr>
              <a:buSzPts val="1100"/>
              <a:buFont typeface="Roboto Light"/>
              <a:buChar char="●"/>
            </a:pPr>
            <a:r>
              <a:rPr lang="en-US">
                <a:solidFill>
                  <a:schemeClr val="dk1"/>
                </a:solidFill>
                <a:latin typeface="Roboto Light"/>
                <a:ea typeface="Roboto Light"/>
                <a:cs typeface="Roboto Light"/>
                <a:sym typeface="Roboto Light"/>
              </a:rPr>
              <a:t>Housing for the night light must include only the material provided</a:t>
            </a:r>
            <a:br>
              <a:rPr lang="en-US">
                <a:solidFill>
                  <a:schemeClr val="dk1"/>
                </a:solidFill>
                <a:latin typeface="Roboto Light"/>
                <a:ea typeface="Roboto Light"/>
                <a:cs typeface="Roboto Light"/>
                <a:sym typeface="Roboto Light"/>
              </a:rPr>
            </a:br>
            <a:endParaRPr>
              <a:solidFill>
                <a:schemeClr val="dk1"/>
              </a:solidFill>
              <a:latin typeface="Roboto Light"/>
              <a:ea typeface="Roboto Light"/>
              <a:cs typeface="Roboto Light"/>
              <a:sym typeface="Roboto Light"/>
            </a:endParaRPr>
          </a:p>
          <a:p>
            <a:pPr indent="0" lvl="0" marL="0" rtl="0" algn="l">
              <a:lnSpc>
                <a:spcPct val="100000"/>
              </a:lnSpc>
              <a:spcBef>
                <a:spcPts val="0"/>
              </a:spcBef>
              <a:spcAft>
                <a:spcPts val="0"/>
              </a:spcAft>
              <a:buSzPts val="1100"/>
              <a:buNone/>
            </a:pPr>
            <a:r>
              <a:t/>
            </a:r>
            <a:endParaRPr/>
          </a:p>
        </p:txBody>
      </p:sp>
      <p:sp>
        <p:nvSpPr>
          <p:cNvPr id="202" name="Google Shape;202;g2c0b82f6d68_0_1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8362405561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8362405561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png"/><Relationship Id="rId8"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2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9"/>
          <p:cNvSpPr txBox="1"/>
          <p:nvPr>
            <p:ph type="ctrTitle"/>
          </p:nvPr>
        </p:nvSpPr>
        <p:spPr>
          <a:xfrm>
            <a:off x="912541" y="1703998"/>
            <a:ext cx="6858000" cy="75485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800"/>
              <a:buFont typeface="Calibri"/>
              <a:buNone/>
              <a:defRPr b="1"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9"/>
          <p:cNvSpPr txBox="1"/>
          <p:nvPr>
            <p:ph idx="1" type="subTitle"/>
          </p:nvPr>
        </p:nvSpPr>
        <p:spPr>
          <a:xfrm>
            <a:off x="912541" y="2527912"/>
            <a:ext cx="6858000" cy="1128713"/>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5" name="Google Shape;15;p2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18" name="Google Shape;18;p29"/>
          <p:cNvPicPr preferRelativeResize="0"/>
          <p:nvPr/>
        </p:nvPicPr>
        <p:blipFill rotWithShape="1">
          <a:blip r:embed="rId2">
            <a:alphaModFix/>
          </a:blip>
          <a:srcRect b="0" l="0" r="0" t="0"/>
          <a:stretch/>
        </p:blipFill>
        <p:spPr>
          <a:xfrm>
            <a:off x="912541" y="737998"/>
            <a:ext cx="2628900" cy="1011116"/>
          </a:xfrm>
          <a:prstGeom prst="rect">
            <a:avLst/>
          </a:prstGeom>
          <a:noFill/>
          <a:ln>
            <a:noFill/>
          </a:ln>
        </p:spPr>
      </p:pic>
      <p:pic>
        <p:nvPicPr>
          <p:cNvPr descr="A close up of a sign&#10;&#10;Description automatically generated" id="19" name="Google Shape;19;p29"/>
          <p:cNvPicPr preferRelativeResize="0"/>
          <p:nvPr/>
        </p:nvPicPr>
        <p:blipFill rotWithShape="1">
          <a:blip r:embed="rId3">
            <a:alphaModFix/>
          </a:blip>
          <a:srcRect b="0" l="0" r="0" t="0"/>
          <a:stretch/>
        </p:blipFill>
        <p:spPr>
          <a:xfrm>
            <a:off x="7942271" y="4383157"/>
            <a:ext cx="749499" cy="250333"/>
          </a:xfrm>
          <a:prstGeom prst="rect">
            <a:avLst/>
          </a:prstGeom>
          <a:noFill/>
          <a:ln>
            <a:noFill/>
          </a:ln>
        </p:spPr>
      </p:pic>
      <p:pic>
        <p:nvPicPr>
          <p:cNvPr descr="A black sign with white text&#10;&#10;Description automatically generated" id="20" name="Google Shape;20;p29"/>
          <p:cNvPicPr preferRelativeResize="0"/>
          <p:nvPr/>
        </p:nvPicPr>
        <p:blipFill rotWithShape="1">
          <a:blip r:embed="rId4">
            <a:alphaModFix/>
          </a:blip>
          <a:srcRect b="0" l="0" r="0" t="0"/>
          <a:stretch/>
        </p:blipFill>
        <p:spPr>
          <a:xfrm>
            <a:off x="6457951" y="353517"/>
            <a:ext cx="2348012" cy="2348012"/>
          </a:xfrm>
          <a:prstGeom prst="rect">
            <a:avLst/>
          </a:prstGeom>
          <a:noFill/>
          <a:ln>
            <a:noFill/>
          </a:ln>
        </p:spPr>
      </p:pic>
      <p:pic>
        <p:nvPicPr>
          <p:cNvPr descr="A picture containing dark, black, standing, white&#10;&#10;Description automatically generated" id="21" name="Google Shape;21;p29"/>
          <p:cNvPicPr preferRelativeResize="0"/>
          <p:nvPr/>
        </p:nvPicPr>
        <p:blipFill rotWithShape="1">
          <a:blip r:embed="rId5">
            <a:alphaModFix/>
          </a:blip>
          <a:srcRect b="0" l="0" r="0" t="0"/>
          <a:stretch/>
        </p:blipFill>
        <p:spPr>
          <a:xfrm>
            <a:off x="285451" y="3597455"/>
            <a:ext cx="1245704" cy="1245704"/>
          </a:xfrm>
          <a:prstGeom prst="rect">
            <a:avLst/>
          </a:prstGeom>
          <a:noFill/>
          <a:ln>
            <a:noFill/>
          </a:ln>
        </p:spPr>
      </p:pic>
      <p:pic>
        <p:nvPicPr>
          <p:cNvPr descr="A black sign with white text&#10;&#10;Description automatically generated" id="22" name="Google Shape;22;p29"/>
          <p:cNvPicPr preferRelativeResize="0"/>
          <p:nvPr/>
        </p:nvPicPr>
        <p:blipFill rotWithShape="1">
          <a:blip r:embed="rId6">
            <a:alphaModFix/>
          </a:blip>
          <a:srcRect b="0" l="0" r="0" t="0"/>
          <a:stretch/>
        </p:blipFill>
        <p:spPr>
          <a:xfrm rot="4885537">
            <a:off x="6235492" y="4147816"/>
            <a:ext cx="709795" cy="709795"/>
          </a:xfrm>
          <a:prstGeom prst="rect">
            <a:avLst/>
          </a:prstGeom>
          <a:noFill/>
          <a:ln>
            <a:noFill/>
          </a:ln>
        </p:spPr>
      </p:pic>
      <p:pic>
        <p:nvPicPr>
          <p:cNvPr descr="A black sign with white text&#10;&#10;Description automatically generated" id="23" name="Google Shape;23;p29"/>
          <p:cNvPicPr preferRelativeResize="0"/>
          <p:nvPr/>
        </p:nvPicPr>
        <p:blipFill rotWithShape="1">
          <a:blip r:embed="rId7">
            <a:alphaModFix/>
          </a:blip>
          <a:srcRect b="0" l="0" r="0" t="0"/>
          <a:stretch/>
        </p:blipFill>
        <p:spPr>
          <a:xfrm rot="244428">
            <a:off x="6659212" y="3377442"/>
            <a:ext cx="1309083" cy="1309083"/>
          </a:xfrm>
          <a:prstGeom prst="rect">
            <a:avLst/>
          </a:prstGeom>
          <a:noFill/>
          <a:ln>
            <a:noFill/>
          </a:ln>
        </p:spPr>
      </p:pic>
      <p:pic>
        <p:nvPicPr>
          <p:cNvPr descr="A close up of a logo&#10;&#10;Description automatically generated" id="24" name="Google Shape;24;p29"/>
          <p:cNvPicPr preferRelativeResize="0"/>
          <p:nvPr/>
        </p:nvPicPr>
        <p:blipFill rotWithShape="1">
          <a:blip r:embed="rId8">
            <a:alphaModFix/>
          </a:blip>
          <a:srcRect b="0" l="0" r="0" t="0"/>
          <a:stretch/>
        </p:blipFill>
        <p:spPr>
          <a:xfrm>
            <a:off x="338037" y="357248"/>
            <a:ext cx="810625" cy="8106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Subhead_TwoColumn">
  <p:cSld name="Content Slide_Subhead_TwoColumn">
    <p:spTree>
      <p:nvGrpSpPr>
        <p:cNvPr id="90" name="Shape 90"/>
        <p:cNvGrpSpPr/>
        <p:nvPr/>
      </p:nvGrpSpPr>
      <p:grpSpPr>
        <a:xfrm>
          <a:off x="0" y="0"/>
          <a:ext cx="0" cy="0"/>
          <a:chOff x="0" y="0"/>
          <a:chExt cx="0" cy="0"/>
        </a:xfrm>
      </p:grpSpPr>
      <p:grpSp>
        <p:nvGrpSpPr>
          <p:cNvPr id="91" name="Google Shape;91;p35"/>
          <p:cNvGrpSpPr/>
          <p:nvPr/>
        </p:nvGrpSpPr>
        <p:grpSpPr>
          <a:xfrm>
            <a:off x="6536078" y="4234070"/>
            <a:ext cx="2155693" cy="418490"/>
            <a:chOff x="8714770" y="5645427"/>
            <a:chExt cx="2874256" cy="557986"/>
          </a:xfrm>
        </p:grpSpPr>
        <p:pic>
          <p:nvPicPr>
            <p:cNvPr id="92" name="Google Shape;92;p35"/>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93" name="Google Shape;93;p35"/>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94" name="Google Shape;94;p35"/>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95" name="Google Shape;95;p35"/>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96" name="Google Shape;96;p35"/>
          <p:cNvSpPr txBox="1"/>
          <p:nvPr>
            <p:ph idx="1" type="body"/>
          </p:nvPr>
        </p:nvSpPr>
        <p:spPr>
          <a:xfrm>
            <a:off x="639815" y="1718313"/>
            <a:ext cx="3932185"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97" name="Google Shape;97;p35"/>
          <p:cNvPicPr preferRelativeResize="0"/>
          <p:nvPr/>
        </p:nvPicPr>
        <p:blipFill rotWithShape="1">
          <a:blip r:embed="rId4">
            <a:alphaModFix/>
          </a:blip>
          <a:srcRect b="0" l="1" r="-5268" t="0"/>
          <a:stretch/>
        </p:blipFill>
        <p:spPr>
          <a:xfrm>
            <a:off x="349097" y="976234"/>
            <a:ext cx="8860735" cy="270557"/>
          </a:xfrm>
          <a:prstGeom prst="rect">
            <a:avLst/>
          </a:prstGeom>
          <a:noFill/>
          <a:ln>
            <a:noFill/>
          </a:ln>
        </p:spPr>
      </p:pic>
      <p:sp>
        <p:nvSpPr>
          <p:cNvPr id="98" name="Google Shape;98;p35"/>
          <p:cNvSpPr txBox="1"/>
          <p:nvPr>
            <p:ph idx="2" type="body"/>
          </p:nvPr>
        </p:nvSpPr>
        <p:spPr>
          <a:xfrm>
            <a:off x="639424" y="1315250"/>
            <a:ext cx="7938882" cy="34783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006394"/>
              </a:buClr>
              <a:buSzPts val="2100"/>
              <a:buNone/>
              <a:defRPr b="1" i="1">
                <a:solidFill>
                  <a:srgbClr val="006394"/>
                </a:solidFill>
                <a:latin typeface="Calibri"/>
                <a:ea typeface="Calibri"/>
                <a:cs typeface="Calibri"/>
                <a:sym typeface="Calibri"/>
              </a:defRPr>
            </a:lvl1pPr>
            <a:lvl2pPr indent="-228600" lvl="1" marL="914400" algn="l">
              <a:lnSpc>
                <a:spcPct val="90000"/>
              </a:lnSpc>
              <a:spcBef>
                <a:spcPts val="375"/>
              </a:spcBef>
              <a:spcAft>
                <a:spcPts val="0"/>
              </a:spcAft>
              <a:buClr>
                <a:schemeClr val="dk1"/>
              </a:buClr>
              <a:buSzPts val="1800"/>
              <a:buNone/>
              <a:defRPr/>
            </a:lvl2pPr>
            <a:lvl3pPr indent="-228600" lvl="2" marL="1371600" algn="l">
              <a:lnSpc>
                <a:spcPct val="90000"/>
              </a:lnSpc>
              <a:spcBef>
                <a:spcPts val="375"/>
              </a:spcBef>
              <a:spcAft>
                <a:spcPts val="0"/>
              </a:spcAft>
              <a:buClr>
                <a:schemeClr val="dk1"/>
              </a:buClr>
              <a:buSzPts val="1500"/>
              <a:buNone/>
              <a:defRPr/>
            </a:lvl3pPr>
            <a:lvl4pPr indent="-228600" lvl="3" marL="1828800" algn="l">
              <a:lnSpc>
                <a:spcPct val="90000"/>
              </a:lnSpc>
              <a:spcBef>
                <a:spcPts val="375"/>
              </a:spcBef>
              <a:spcAft>
                <a:spcPts val="0"/>
              </a:spcAft>
              <a:buClr>
                <a:schemeClr val="dk1"/>
              </a:buClr>
              <a:buSzPts val="1350"/>
              <a:buNone/>
              <a:defRPr/>
            </a:lvl4pPr>
            <a:lvl5pPr indent="-228600" lvl="4" marL="2286000" algn="l">
              <a:lnSpc>
                <a:spcPct val="90000"/>
              </a:lnSpc>
              <a:spcBef>
                <a:spcPts val="375"/>
              </a:spcBef>
              <a:spcAft>
                <a:spcPts val="0"/>
              </a:spcAft>
              <a:buClr>
                <a:schemeClr val="dk1"/>
              </a:buClr>
              <a:buSzPts val="135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9" name="Google Shape;99;p35"/>
          <p:cNvSpPr txBox="1"/>
          <p:nvPr>
            <p:ph type="title"/>
          </p:nvPr>
        </p:nvSpPr>
        <p:spPr>
          <a:xfrm>
            <a:off x="639424" y="452282"/>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700"/>
              <a:buFont typeface="Calibri"/>
              <a:buNone/>
              <a:defRPr b="1" sz="2700">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5"/>
          <p:cNvSpPr txBox="1"/>
          <p:nvPr>
            <p:ph idx="3" type="body"/>
          </p:nvPr>
        </p:nvSpPr>
        <p:spPr>
          <a:xfrm>
            <a:off x="4654254" y="1718313"/>
            <a:ext cx="3932185"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A close up of a sign&#10;&#10;Description automatically generated" id="101" name="Google Shape;101;p35"/>
          <p:cNvPicPr preferRelativeResize="0"/>
          <p:nvPr/>
        </p:nvPicPr>
        <p:blipFill rotWithShape="1">
          <a:blip r:embed="rId5">
            <a:alphaModFix/>
          </a:blip>
          <a:srcRect b="0" l="0" r="0" t="0"/>
          <a:stretch/>
        </p:blipFill>
        <p:spPr>
          <a:xfrm>
            <a:off x="256962" y="3736412"/>
            <a:ext cx="954806" cy="9548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_Subhead_TwoColumns">
  <p:cSld name="1_Content Slide_Subhead_TwoColumns">
    <p:spTree>
      <p:nvGrpSpPr>
        <p:cNvPr id="102" name="Shape 102"/>
        <p:cNvGrpSpPr/>
        <p:nvPr/>
      </p:nvGrpSpPr>
      <p:grpSpPr>
        <a:xfrm>
          <a:off x="0" y="0"/>
          <a:ext cx="0" cy="0"/>
          <a:chOff x="0" y="0"/>
          <a:chExt cx="0" cy="0"/>
        </a:xfrm>
      </p:grpSpPr>
      <p:grpSp>
        <p:nvGrpSpPr>
          <p:cNvPr id="103" name="Google Shape;103;p37"/>
          <p:cNvGrpSpPr/>
          <p:nvPr/>
        </p:nvGrpSpPr>
        <p:grpSpPr>
          <a:xfrm>
            <a:off x="6536078" y="4234070"/>
            <a:ext cx="2155693" cy="418490"/>
            <a:chOff x="8714770" y="5645427"/>
            <a:chExt cx="2874256" cy="557986"/>
          </a:xfrm>
        </p:grpSpPr>
        <p:pic>
          <p:nvPicPr>
            <p:cNvPr id="104" name="Google Shape;104;p37"/>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105" name="Google Shape;105;p37"/>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106" name="Google Shape;106;p37"/>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107" name="Google Shape;107;p37"/>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108" name="Google Shape;108;p37"/>
          <p:cNvPicPr preferRelativeResize="0"/>
          <p:nvPr/>
        </p:nvPicPr>
        <p:blipFill rotWithShape="1">
          <a:blip r:embed="rId4">
            <a:alphaModFix/>
          </a:blip>
          <a:srcRect b="0" l="0" r="0" t="0"/>
          <a:stretch/>
        </p:blipFill>
        <p:spPr>
          <a:xfrm>
            <a:off x="1528396" y="193238"/>
            <a:ext cx="6087207" cy="4565406"/>
          </a:xfrm>
          <a:prstGeom prst="rect">
            <a:avLst/>
          </a:prstGeom>
          <a:noFill/>
          <a:ln>
            <a:noFill/>
          </a:ln>
        </p:spPr>
      </p:pic>
      <p:pic>
        <p:nvPicPr>
          <p:cNvPr descr="A black sign with white text&#10;&#10;Description automatically generated" id="109" name="Google Shape;109;p37"/>
          <p:cNvPicPr preferRelativeResize="0"/>
          <p:nvPr/>
        </p:nvPicPr>
        <p:blipFill rotWithShape="1">
          <a:blip r:embed="rId5">
            <a:alphaModFix/>
          </a:blip>
          <a:srcRect b="0" l="0" r="0" t="0"/>
          <a:stretch/>
        </p:blipFill>
        <p:spPr>
          <a:xfrm flipH="1" rot="-3433455">
            <a:off x="216824" y="4147602"/>
            <a:ext cx="637762" cy="63776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10" name="Shape 110"/>
        <p:cNvGrpSpPr/>
        <p:nvPr/>
      </p:nvGrpSpPr>
      <p:grpSpPr>
        <a:xfrm>
          <a:off x="0" y="0"/>
          <a:ext cx="0" cy="0"/>
          <a:chOff x="0" y="0"/>
          <a:chExt cx="0" cy="0"/>
        </a:xfrm>
      </p:grpSpPr>
      <p:sp>
        <p:nvSpPr>
          <p:cNvPr id="111" name="Google Shape;111;p38"/>
          <p:cNvSpPr txBox="1"/>
          <p:nvPr>
            <p:ph type="title"/>
          </p:nvPr>
        </p:nvSpPr>
        <p:spPr>
          <a:xfrm>
            <a:off x="547481" y="191495"/>
            <a:ext cx="8049000" cy="8574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55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8"/>
          <p:cNvSpPr txBox="1"/>
          <p:nvPr>
            <p:ph idx="1" type="body"/>
          </p:nvPr>
        </p:nvSpPr>
        <p:spPr>
          <a:xfrm>
            <a:off x="477839" y="1060837"/>
            <a:ext cx="8208900" cy="3394500"/>
          </a:xfrm>
          <a:prstGeom prst="rect">
            <a:avLst/>
          </a:prstGeom>
          <a:noFill/>
          <a:ln>
            <a:noFill/>
          </a:ln>
        </p:spPr>
        <p:txBody>
          <a:bodyPr anchorCtr="0" anchor="t" bIns="45700" lIns="91425" spcFirstLastPara="1" rIns="91425" wrap="square" tIns="45700">
            <a:noAutofit/>
          </a:bodyPr>
          <a:lstStyle>
            <a:lvl1pPr indent="-333375" lvl="0" marL="457200" algn="l">
              <a:lnSpc>
                <a:spcPct val="90000"/>
              </a:lnSpc>
              <a:spcBef>
                <a:spcPts val="750"/>
              </a:spcBef>
              <a:spcAft>
                <a:spcPts val="0"/>
              </a:spcAft>
              <a:buClr>
                <a:schemeClr val="dk1"/>
              </a:buClr>
              <a:buSzPts val="1650"/>
              <a:buChar char="▸"/>
              <a:defRPr sz="2100"/>
            </a:lvl1pPr>
            <a:lvl2pPr indent="-314325" lvl="1" marL="914400" algn="l">
              <a:lnSpc>
                <a:spcPct val="90000"/>
              </a:lnSpc>
              <a:spcBef>
                <a:spcPts val="375"/>
              </a:spcBef>
              <a:spcAft>
                <a:spcPts val="0"/>
              </a:spcAft>
              <a:buClr>
                <a:srgbClr val="006699"/>
              </a:buClr>
              <a:buSzPts val="1350"/>
              <a:buChar char="-"/>
              <a:defRPr sz="1800"/>
            </a:lvl2pPr>
            <a:lvl3pPr indent="-314325" lvl="2" marL="1371600" algn="l">
              <a:lnSpc>
                <a:spcPct val="90000"/>
              </a:lnSpc>
              <a:spcBef>
                <a:spcPts val="375"/>
              </a:spcBef>
              <a:spcAft>
                <a:spcPts val="0"/>
              </a:spcAft>
              <a:buClr>
                <a:srgbClr val="006699"/>
              </a:buClr>
              <a:buSzPts val="1350"/>
              <a:buChar char="•"/>
              <a:defRPr sz="1500"/>
            </a:lvl3pPr>
            <a:lvl4pPr indent="-314325" lvl="3" marL="1828800" algn="l">
              <a:lnSpc>
                <a:spcPct val="90000"/>
              </a:lnSpc>
              <a:spcBef>
                <a:spcPts val="375"/>
              </a:spcBef>
              <a:spcAft>
                <a:spcPts val="0"/>
              </a:spcAft>
              <a:buClr>
                <a:schemeClr val="dk1"/>
              </a:buClr>
              <a:buSzPts val="1350"/>
              <a:buChar char="▪"/>
              <a:defRPr sz="1350"/>
            </a:lvl4pPr>
            <a:lvl5pPr indent="-314325" lvl="4" marL="2286000" algn="l">
              <a:lnSpc>
                <a:spcPct val="90000"/>
              </a:lnSpc>
              <a:spcBef>
                <a:spcPts val="375"/>
              </a:spcBef>
              <a:spcAft>
                <a:spcPts val="0"/>
              </a:spcAft>
              <a:buClr>
                <a:schemeClr val="dk1"/>
              </a:buClr>
              <a:buSzPts val="1350"/>
              <a:buChar char="o"/>
              <a:defRPr sz="1350"/>
            </a:lvl5pPr>
            <a:lvl6pPr indent="-314325" lvl="5" marL="2743200" algn="l">
              <a:lnSpc>
                <a:spcPct val="90000"/>
              </a:lnSpc>
              <a:spcBef>
                <a:spcPts val="375"/>
              </a:spcBef>
              <a:spcAft>
                <a:spcPts val="0"/>
              </a:spcAft>
              <a:buClr>
                <a:schemeClr val="dk1"/>
              </a:buClr>
              <a:buSzPts val="1350"/>
              <a:buChar char="•"/>
              <a:defRPr/>
            </a:lvl6pPr>
            <a:lvl7pPr indent="-314325" lvl="6" marL="3200400" algn="l">
              <a:lnSpc>
                <a:spcPct val="90000"/>
              </a:lnSpc>
              <a:spcBef>
                <a:spcPts val="375"/>
              </a:spcBef>
              <a:spcAft>
                <a:spcPts val="0"/>
              </a:spcAft>
              <a:buClr>
                <a:schemeClr val="dk1"/>
              </a:buClr>
              <a:buSzPts val="1350"/>
              <a:buChar char="•"/>
              <a:defRPr/>
            </a:lvl7pPr>
            <a:lvl8pPr indent="-314325" lvl="7" marL="3657600" algn="l">
              <a:lnSpc>
                <a:spcPct val="90000"/>
              </a:lnSpc>
              <a:spcBef>
                <a:spcPts val="375"/>
              </a:spcBef>
              <a:spcAft>
                <a:spcPts val="0"/>
              </a:spcAft>
              <a:buClr>
                <a:schemeClr val="dk1"/>
              </a:buClr>
              <a:buSzPts val="1350"/>
              <a:buChar char="•"/>
              <a:defRPr/>
            </a:lvl8pPr>
            <a:lvl9pPr indent="-314325" lvl="8" marL="4114800" algn="l">
              <a:lnSpc>
                <a:spcPct val="90000"/>
              </a:lnSpc>
              <a:spcBef>
                <a:spcPts val="375"/>
              </a:spcBef>
              <a:spcAft>
                <a:spcPts val="0"/>
              </a:spcAft>
              <a:buClr>
                <a:schemeClr val="dk1"/>
              </a:buClr>
              <a:buSzPts val="135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Blank">
  <p:cSld name="Title Only Blank">
    <p:spTree>
      <p:nvGrpSpPr>
        <p:cNvPr id="113" name="Shape 113"/>
        <p:cNvGrpSpPr/>
        <p:nvPr/>
      </p:nvGrpSpPr>
      <p:grpSpPr>
        <a:xfrm>
          <a:off x="0" y="0"/>
          <a:ext cx="0" cy="0"/>
          <a:chOff x="0" y="0"/>
          <a:chExt cx="0" cy="0"/>
        </a:xfrm>
      </p:grpSpPr>
      <p:sp>
        <p:nvSpPr>
          <p:cNvPr id="114" name="Google Shape;114;p39"/>
          <p:cNvSpPr txBox="1"/>
          <p:nvPr>
            <p:ph type="title"/>
          </p:nvPr>
        </p:nvSpPr>
        <p:spPr>
          <a:xfrm>
            <a:off x="628650" y="417136"/>
            <a:ext cx="7886700" cy="41500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2550"/>
              <a:buFont typeface="Calibri"/>
              <a:buNone/>
              <a:defRPr>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9"/>
          <p:cNvSpPr txBox="1"/>
          <p:nvPr>
            <p:ph idx="1" type="body"/>
          </p:nvPr>
        </p:nvSpPr>
        <p:spPr>
          <a:xfrm>
            <a:off x="628650" y="1369219"/>
            <a:ext cx="7886700" cy="295751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6" name="Google Shape;116;p39"/>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7" name="Google Shape;117;p39"/>
          <p:cNvSpPr txBox="1"/>
          <p:nvPr>
            <p:ph idx="2" type="body"/>
          </p:nvPr>
        </p:nvSpPr>
        <p:spPr>
          <a:xfrm>
            <a:off x="628650" y="829648"/>
            <a:ext cx="7886700" cy="2676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7F7F7F"/>
              </a:buClr>
              <a:buSzPts val="1800"/>
              <a:buNone/>
              <a:defRPr b="1" i="1" sz="1800">
                <a:solidFill>
                  <a:srgbClr val="7F7F7F"/>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One Content">
    <p:spTree>
      <p:nvGrpSpPr>
        <p:cNvPr id="118" name="Shape 118"/>
        <p:cNvGrpSpPr/>
        <p:nvPr/>
      </p:nvGrpSpPr>
      <p:grpSpPr>
        <a:xfrm>
          <a:off x="0" y="0"/>
          <a:ext cx="0" cy="0"/>
          <a:chOff x="0" y="0"/>
          <a:chExt cx="0" cy="0"/>
        </a:xfrm>
      </p:grpSpPr>
      <p:sp>
        <p:nvSpPr>
          <p:cNvPr id="119" name="Google Shape;119;p40"/>
          <p:cNvSpPr txBox="1"/>
          <p:nvPr>
            <p:ph type="title"/>
          </p:nvPr>
        </p:nvSpPr>
        <p:spPr>
          <a:xfrm>
            <a:off x="628650" y="417136"/>
            <a:ext cx="7886700" cy="41500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2550"/>
              <a:buFont typeface="Calibri"/>
              <a:buNone/>
              <a:defRPr>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0"/>
          <p:cNvSpPr txBox="1"/>
          <p:nvPr>
            <p:ph idx="1" type="body"/>
          </p:nvPr>
        </p:nvSpPr>
        <p:spPr>
          <a:xfrm>
            <a:off x="4629150" y="1369219"/>
            <a:ext cx="3886200" cy="28445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900"/>
              <a:buNone/>
              <a:defRPr i="1" sz="9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1" name="Google Shape;121;p40"/>
          <p:cNvSpPr txBox="1"/>
          <p:nvPr>
            <p:ph idx="2" type="body"/>
          </p:nvPr>
        </p:nvSpPr>
        <p:spPr>
          <a:xfrm>
            <a:off x="628650" y="1369219"/>
            <a:ext cx="3886200" cy="28444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2" name="Google Shape;122;p40"/>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23" name="Google Shape;123;p40"/>
          <p:cNvSpPr txBox="1"/>
          <p:nvPr>
            <p:ph idx="3" type="body"/>
          </p:nvPr>
        </p:nvSpPr>
        <p:spPr>
          <a:xfrm>
            <a:off x="628650" y="829648"/>
            <a:ext cx="7886700" cy="2676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7F7F7F"/>
              </a:buClr>
              <a:buSzPts val="1800"/>
              <a:buNone/>
              <a:defRPr b="1" i="1" sz="1800">
                <a:solidFill>
                  <a:srgbClr val="7F7F7F"/>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ntent">
  <p:cSld name="1 Content">
    <p:spTree>
      <p:nvGrpSpPr>
        <p:cNvPr id="124" name="Shape 124"/>
        <p:cNvGrpSpPr/>
        <p:nvPr/>
      </p:nvGrpSpPr>
      <p:grpSpPr>
        <a:xfrm>
          <a:off x="0" y="0"/>
          <a:ext cx="0" cy="0"/>
          <a:chOff x="0" y="0"/>
          <a:chExt cx="0" cy="0"/>
        </a:xfrm>
      </p:grpSpPr>
      <p:sp>
        <p:nvSpPr>
          <p:cNvPr id="125" name="Google Shape;125;p41"/>
          <p:cNvSpPr txBox="1"/>
          <p:nvPr>
            <p:ph type="title"/>
          </p:nvPr>
        </p:nvSpPr>
        <p:spPr>
          <a:xfrm>
            <a:off x="365125" y="101203"/>
            <a:ext cx="8326500" cy="807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55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1"/>
          <p:cNvSpPr txBox="1"/>
          <p:nvPr>
            <p:ph idx="1" type="body"/>
          </p:nvPr>
        </p:nvSpPr>
        <p:spPr>
          <a:xfrm>
            <a:off x="365760" y="1234440"/>
            <a:ext cx="8326500" cy="3291900"/>
          </a:xfrm>
          <a:prstGeom prst="rect">
            <a:avLst/>
          </a:prstGeom>
          <a:noFill/>
          <a:ln>
            <a:noFill/>
          </a:ln>
        </p:spPr>
        <p:txBody>
          <a:bodyPr anchorCtr="0" anchor="t" bIns="45700" lIns="91425" spcFirstLastPara="1" rIns="91425" wrap="square" tIns="45700">
            <a:noAutofit/>
          </a:bodyPr>
          <a:lstStyle>
            <a:lvl1pPr indent="-382905" lvl="0" marL="457200" algn="l">
              <a:lnSpc>
                <a:spcPct val="90000"/>
              </a:lnSpc>
              <a:spcBef>
                <a:spcPts val="1800"/>
              </a:spcBef>
              <a:spcAft>
                <a:spcPts val="0"/>
              </a:spcAft>
              <a:buClr>
                <a:schemeClr val="dk1"/>
              </a:buClr>
              <a:buSzPts val="2430"/>
              <a:buChar char="▸"/>
              <a:defRPr/>
            </a:lvl1pPr>
            <a:lvl2pPr indent="-342900" lvl="1" marL="914400" algn="l">
              <a:lnSpc>
                <a:spcPct val="90000"/>
              </a:lnSpc>
              <a:spcBef>
                <a:spcPts val="800"/>
              </a:spcBef>
              <a:spcAft>
                <a:spcPts val="0"/>
              </a:spcAft>
              <a:buClr>
                <a:schemeClr val="dk1"/>
              </a:buClr>
              <a:buSzPts val="1800"/>
              <a:buChar char="-"/>
              <a:defRPr/>
            </a:lvl2pPr>
            <a:lvl3pPr indent="-342900" lvl="2" marL="1371600" algn="l">
              <a:lnSpc>
                <a:spcPct val="90000"/>
              </a:lnSpc>
              <a:spcBef>
                <a:spcPts val="7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o"/>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127" name="Google Shape;127;p41"/>
          <p:cNvSpPr txBox="1"/>
          <p:nvPr>
            <p:ph idx="12" type="sldNum"/>
          </p:nvPr>
        </p:nvSpPr>
        <p:spPr>
          <a:xfrm>
            <a:off x="444500" y="4767263"/>
            <a:ext cx="358800" cy="273900"/>
          </a:xfrm>
          <a:prstGeom prst="rect">
            <a:avLst/>
          </a:prstGeom>
          <a:noFill/>
          <a:ln>
            <a:noFill/>
          </a:ln>
        </p:spPr>
        <p:txBody>
          <a:bodyPr anchorCtr="0" anchor="ctr" bIns="45700" lIns="0" spcFirstLastPara="1" rIns="91425" wrap="square" tIns="45700">
            <a:noAutofit/>
          </a:bodyPr>
          <a:lstStyle>
            <a:lvl1pPr indent="0" lvl="0"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1pPr>
            <a:lvl2pPr indent="0" lvl="1"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2pPr>
            <a:lvl3pPr indent="0" lvl="2"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3pPr>
            <a:lvl4pPr indent="0" lvl="3"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4pPr>
            <a:lvl5pPr indent="0" lvl="4"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5pPr>
            <a:lvl6pPr indent="0" lvl="5"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6pPr>
            <a:lvl7pPr indent="0" lvl="6"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7pPr>
            <a:lvl8pPr indent="0" lvl="7"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8pPr>
            <a:lvl9pPr indent="0" lvl="8"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US"/>
              <a:t>‹#›</a:t>
            </a:fld>
            <a:endParaRPr/>
          </a:p>
        </p:txBody>
      </p:sp>
      <p:sp>
        <p:nvSpPr>
          <p:cNvPr id="128" name="Google Shape;128;p41"/>
          <p:cNvSpPr txBox="1"/>
          <p:nvPr>
            <p:ph idx="10" type="dt"/>
          </p:nvPr>
        </p:nvSpPr>
        <p:spPr>
          <a:xfrm>
            <a:off x="865188" y="4767263"/>
            <a:ext cx="1643100" cy="273900"/>
          </a:xfrm>
          <a:prstGeom prst="rect">
            <a:avLst/>
          </a:prstGeom>
          <a:noFill/>
          <a:ln>
            <a:noFill/>
          </a:ln>
        </p:spPr>
        <p:txBody>
          <a:bodyPr anchorCtr="0" anchor="ctr" bIns="45700" lIns="0"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9" name="Shape 129"/>
        <p:cNvGrpSpPr/>
        <p:nvPr/>
      </p:nvGrpSpPr>
      <p:grpSpPr>
        <a:xfrm>
          <a:off x="0" y="0"/>
          <a:ext cx="0" cy="0"/>
          <a:chOff x="0" y="0"/>
          <a:chExt cx="0" cy="0"/>
        </a:xfrm>
      </p:grpSpPr>
      <p:pic>
        <p:nvPicPr>
          <p:cNvPr descr="A close up of a logo&#10;&#10;Description automatically generated" id="130" name="Google Shape;130;g23a5eec89c1_0_176"/>
          <p:cNvPicPr preferRelativeResize="0"/>
          <p:nvPr/>
        </p:nvPicPr>
        <p:blipFill rotWithShape="1">
          <a:blip r:embed="rId2">
            <a:alphaModFix/>
          </a:blip>
          <a:srcRect b="0" l="0" r="0" t="0"/>
          <a:stretch/>
        </p:blipFill>
        <p:spPr>
          <a:xfrm>
            <a:off x="0" y="14855"/>
            <a:ext cx="9144000" cy="5143500"/>
          </a:xfrm>
          <a:prstGeom prst="rect">
            <a:avLst/>
          </a:prstGeom>
          <a:noFill/>
          <a:ln>
            <a:noFill/>
          </a:ln>
        </p:spPr>
      </p:pic>
      <p:pic>
        <p:nvPicPr>
          <p:cNvPr id="131" name="Google Shape;131;g23a5eec89c1_0_176"/>
          <p:cNvPicPr preferRelativeResize="0"/>
          <p:nvPr/>
        </p:nvPicPr>
        <p:blipFill rotWithShape="1">
          <a:blip r:embed="rId3">
            <a:alphaModFix/>
          </a:blip>
          <a:srcRect b="0" l="0" r="0" t="0"/>
          <a:stretch/>
        </p:blipFill>
        <p:spPr>
          <a:xfrm>
            <a:off x="0" y="4688732"/>
            <a:ext cx="9152669" cy="469624"/>
          </a:xfrm>
          <a:prstGeom prst="rect">
            <a:avLst/>
          </a:prstGeom>
          <a:noFill/>
          <a:ln>
            <a:noFill/>
          </a:ln>
        </p:spPr>
      </p:pic>
      <p:sp>
        <p:nvSpPr>
          <p:cNvPr id="132" name="Google Shape;132;g23a5eec89c1_0_176"/>
          <p:cNvSpPr txBox="1"/>
          <p:nvPr>
            <p:ph idx="1" type="subTitle"/>
          </p:nvPr>
        </p:nvSpPr>
        <p:spPr>
          <a:xfrm>
            <a:off x="643559" y="2169216"/>
            <a:ext cx="8048100" cy="19041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750"/>
              </a:spcBef>
              <a:spcAft>
                <a:spcPts val="0"/>
              </a:spcAft>
              <a:buClr>
                <a:schemeClr val="dk1"/>
              </a:buClr>
              <a:buSzPts val="4050"/>
              <a:buFont typeface="Arial"/>
              <a:buNone/>
              <a:defRPr b="1" i="0" sz="4050" u="none" cap="none" strike="noStrike">
                <a:solidFill>
                  <a:schemeClr val="dk1"/>
                </a:solidFill>
                <a:latin typeface="Calibri"/>
                <a:ea typeface="Calibri"/>
                <a:cs typeface="Calibri"/>
                <a:sym typeface="Calibri"/>
              </a:defRPr>
            </a:lvl1pPr>
            <a:lvl2pPr lvl="1" marR="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33" name="Google Shape;133;g23a5eec89c1_0_176"/>
          <p:cNvSpPr txBox="1"/>
          <p:nvPr>
            <p:ph idx="12" type="sldNum"/>
          </p:nvPr>
        </p:nvSpPr>
        <p:spPr>
          <a:xfrm>
            <a:off x="6714326" y="4953592"/>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with low confidence" id="134" name="Google Shape;134;g23a5eec89c1_0_176"/>
          <p:cNvPicPr preferRelativeResize="0"/>
          <p:nvPr/>
        </p:nvPicPr>
        <p:blipFill rotWithShape="1">
          <a:blip r:embed="rId4">
            <a:alphaModFix/>
          </a:blip>
          <a:srcRect b="0" l="0" r="0" t="0"/>
          <a:stretch/>
        </p:blipFill>
        <p:spPr>
          <a:xfrm>
            <a:off x="414912" y="391020"/>
            <a:ext cx="2049429" cy="5998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lide_OneColumn">
  <p:cSld name="ContentSlide_OneColumn">
    <p:spTree>
      <p:nvGrpSpPr>
        <p:cNvPr id="135" name="Shape 135"/>
        <p:cNvGrpSpPr/>
        <p:nvPr/>
      </p:nvGrpSpPr>
      <p:grpSpPr>
        <a:xfrm>
          <a:off x="0" y="0"/>
          <a:ext cx="0" cy="0"/>
          <a:chOff x="0" y="0"/>
          <a:chExt cx="0" cy="0"/>
        </a:xfrm>
      </p:grpSpPr>
      <p:sp>
        <p:nvSpPr>
          <p:cNvPr id="136" name="Google Shape;136;g23a5eec89c1_0_182"/>
          <p:cNvSpPr txBox="1"/>
          <p:nvPr>
            <p:ph idx="12" type="sldNum"/>
          </p:nvPr>
        </p:nvSpPr>
        <p:spPr>
          <a:xfrm>
            <a:off x="6714326" y="4938683"/>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37" name="Google Shape;137;g23a5eec89c1_0_182"/>
          <p:cNvGrpSpPr/>
          <p:nvPr/>
        </p:nvGrpSpPr>
        <p:grpSpPr>
          <a:xfrm>
            <a:off x="6554405" y="4319944"/>
            <a:ext cx="2217327" cy="520912"/>
            <a:chOff x="8632589" y="5630098"/>
            <a:chExt cx="2956437" cy="694549"/>
          </a:xfrm>
        </p:grpSpPr>
        <p:pic>
          <p:nvPicPr>
            <p:cNvPr descr="A close up of a sign&#10;&#10;Description automatically generated" id="138" name="Google Shape;138;g23a5eec89c1_0_182"/>
            <p:cNvPicPr preferRelativeResize="0"/>
            <p:nvPr/>
          </p:nvPicPr>
          <p:blipFill rotWithShape="1">
            <a:blip r:embed="rId2">
              <a:alphaModFix/>
            </a:blip>
            <a:srcRect b="0" l="0" r="0" t="0"/>
            <a:stretch/>
          </p:blipFill>
          <p:spPr>
            <a:xfrm>
              <a:off x="10589694" y="5844209"/>
              <a:ext cx="999332" cy="333777"/>
            </a:xfrm>
            <a:prstGeom prst="rect">
              <a:avLst/>
            </a:prstGeom>
            <a:noFill/>
            <a:ln>
              <a:noFill/>
            </a:ln>
          </p:spPr>
        </p:pic>
        <p:cxnSp>
          <p:nvCxnSpPr>
            <p:cNvPr id="139" name="Google Shape;139;g23a5eec89c1_0_182"/>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pic>
          <p:nvPicPr>
            <p:cNvPr descr="A picture containing clock, light, meter&#10;&#10;Description automatically generated" id="140" name="Google Shape;140;g23a5eec89c1_0_182"/>
            <p:cNvPicPr preferRelativeResize="0"/>
            <p:nvPr/>
          </p:nvPicPr>
          <p:blipFill rotWithShape="1">
            <a:blip r:embed="rId3">
              <a:alphaModFix/>
            </a:blip>
            <a:srcRect b="0" l="0" r="0" t="0"/>
            <a:stretch/>
          </p:blipFill>
          <p:spPr>
            <a:xfrm>
              <a:off x="8632589" y="5630098"/>
              <a:ext cx="1451111" cy="694549"/>
            </a:xfrm>
            <a:prstGeom prst="rect">
              <a:avLst/>
            </a:prstGeom>
            <a:noFill/>
            <a:ln>
              <a:noFill/>
            </a:ln>
          </p:spPr>
        </p:pic>
      </p:grpSp>
      <p:pic>
        <p:nvPicPr>
          <p:cNvPr id="141" name="Google Shape;141;g23a5eec89c1_0_182"/>
          <p:cNvPicPr preferRelativeResize="0"/>
          <p:nvPr/>
        </p:nvPicPr>
        <p:blipFill rotWithShape="1">
          <a:blip r:embed="rId4">
            <a:alphaModFix/>
          </a:blip>
          <a:srcRect b="0" l="0" r="0" t="0"/>
          <a:stretch/>
        </p:blipFill>
        <p:spPr>
          <a:xfrm>
            <a:off x="283266" y="845656"/>
            <a:ext cx="8860738" cy="270557"/>
          </a:xfrm>
          <a:prstGeom prst="rect">
            <a:avLst/>
          </a:prstGeom>
          <a:noFill/>
          <a:ln>
            <a:noFill/>
          </a:ln>
        </p:spPr>
      </p:pic>
      <p:pic>
        <p:nvPicPr>
          <p:cNvPr descr="A picture containing toy&#10;&#10;Description automatically generated" id="142" name="Google Shape;142;g23a5eec89c1_0_182"/>
          <p:cNvPicPr preferRelativeResize="0"/>
          <p:nvPr/>
        </p:nvPicPr>
        <p:blipFill rotWithShape="1">
          <a:blip r:embed="rId5">
            <a:alphaModFix/>
          </a:blip>
          <a:srcRect b="0" l="0" r="0" t="0"/>
          <a:stretch/>
        </p:blipFill>
        <p:spPr>
          <a:xfrm>
            <a:off x="35817" y="3939818"/>
            <a:ext cx="897699" cy="897699"/>
          </a:xfrm>
          <a:prstGeom prst="rect">
            <a:avLst/>
          </a:prstGeom>
          <a:noFill/>
          <a:ln>
            <a:noFill/>
          </a:ln>
        </p:spPr>
      </p:pic>
      <p:sp>
        <p:nvSpPr>
          <p:cNvPr id="143" name="Google Shape;143;g23a5eec89c1_0_182"/>
          <p:cNvSpPr txBox="1"/>
          <p:nvPr>
            <p:ph idx="1" type="body"/>
          </p:nvPr>
        </p:nvSpPr>
        <p:spPr>
          <a:xfrm>
            <a:off x="573983" y="1197312"/>
            <a:ext cx="8197800" cy="3038100"/>
          </a:xfrm>
          <a:prstGeom prst="rect">
            <a:avLst/>
          </a:prstGeom>
          <a:noFill/>
          <a:ln>
            <a:noFill/>
          </a:ln>
        </p:spPr>
        <p:txBody>
          <a:bodyPr anchorCtr="0" anchor="t" bIns="45700" lIns="91425" spcFirstLastPara="1" rIns="91425" wrap="square" tIns="45700">
            <a:normAutofit/>
          </a:bodyPr>
          <a:lstStyle>
            <a:lvl1pPr indent="-342900" lvl="0" marL="457200" marR="0" algn="l">
              <a:lnSpc>
                <a:spcPct val="90000"/>
              </a:lnSpc>
              <a:spcBef>
                <a:spcPts val="750"/>
              </a:spcBef>
              <a:spcAft>
                <a:spcPts val="0"/>
              </a:spcAft>
              <a:buClr>
                <a:srgbClr val="00B0F0"/>
              </a:buClr>
              <a:buSzPts val="1800"/>
              <a:buFont typeface="Arial"/>
              <a:buChar char="•"/>
              <a:defRPr b="0" i="0" sz="1800" u="none" cap="none" strike="noStrike">
                <a:solidFill>
                  <a:schemeClr val="dk1"/>
                </a:solidFill>
                <a:latin typeface="Calibri"/>
                <a:ea typeface="Calibri"/>
                <a:cs typeface="Calibri"/>
                <a:sym typeface="Calibri"/>
              </a:defRPr>
            </a:lvl1pPr>
            <a:lvl2pPr indent="-317500" lvl="1" marL="914400" marR="0" algn="l">
              <a:lnSpc>
                <a:spcPct val="90000"/>
              </a:lnSpc>
              <a:spcBef>
                <a:spcPts val="375"/>
              </a:spcBef>
              <a:spcAft>
                <a:spcPts val="0"/>
              </a:spcAft>
              <a:buClr>
                <a:srgbClr val="00B0F0"/>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algn="l">
              <a:lnSpc>
                <a:spcPct val="90000"/>
              </a:lnSpc>
              <a:spcBef>
                <a:spcPts val="375"/>
              </a:spcBef>
              <a:spcAft>
                <a:spcPts val="0"/>
              </a:spcAft>
              <a:buClr>
                <a:srgbClr val="00B0F0"/>
              </a:buClr>
              <a:buSzPts val="1200"/>
              <a:buFont typeface="Arial"/>
              <a:buChar char="•"/>
              <a:defRPr b="0" i="0" sz="1200" u="none" cap="none" strike="noStrike">
                <a:solidFill>
                  <a:schemeClr val="dk1"/>
                </a:solidFill>
                <a:latin typeface="Calibri"/>
                <a:ea typeface="Calibri"/>
                <a:cs typeface="Calibri"/>
                <a:sym typeface="Calibri"/>
              </a:defRPr>
            </a:lvl3pPr>
            <a:lvl4pPr indent="-298450" lvl="3" marL="1828800" marR="0" algn="l">
              <a:lnSpc>
                <a:spcPct val="90000"/>
              </a:lnSpc>
              <a:spcBef>
                <a:spcPts val="375"/>
              </a:spcBef>
              <a:spcAft>
                <a:spcPts val="0"/>
              </a:spcAft>
              <a:buClr>
                <a:srgbClr val="00B0F0"/>
              </a:buClr>
              <a:buSzPts val="1100"/>
              <a:buFont typeface="Arial"/>
              <a:buChar char="•"/>
              <a:defRPr b="0" i="0" sz="1100" u="none" cap="none" strike="noStrike">
                <a:solidFill>
                  <a:schemeClr val="dk1"/>
                </a:solidFill>
                <a:latin typeface="Calibri"/>
                <a:ea typeface="Calibri"/>
                <a:cs typeface="Calibri"/>
                <a:sym typeface="Calibri"/>
              </a:defRPr>
            </a:lvl4pPr>
            <a:lvl5pPr indent="-298450" lvl="4" marL="2286000" marR="0" algn="l">
              <a:lnSpc>
                <a:spcPct val="90000"/>
              </a:lnSpc>
              <a:spcBef>
                <a:spcPts val="375"/>
              </a:spcBef>
              <a:spcAft>
                <a:spcPts val="0"/>
              </a:spcAft>
              <a:buClr>
                <a:srgbClr val="00B0F0"/>
              </a:buClr>
              <a:buSzPts val="1100"/>
              <a:buFont typeface="Arial"/>
              <a:buChar char="•"/>
              <a:defRPr b="0" i="0" sz="110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4" name="Google Shape;144;g23a5eec89c1_0_182"/>
          <p:cNvSpPr txBox="1"/>
          <p:nvPr>
            <p:ph type="title"/>
          </p:nvPr>
        </p:nvSpPr>
        <p:spPr>
          <a:xfrm>
            <a:off x="573984" y="302643"/>
            <a:ext cx="8197800" cy="686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rgbClr val="00609C"/>
              </a:buClr>
              <a:buSzPts val="2700"/>
              <a:buFont typeface="Calibri"/>
              <a:buNone/>
              <a:defRPr b="1" i="0" sz="2700" u="none" cap="none" strike="noStrike">
                <a:solidFill>
                  <a:srgbClr val="00609C"/>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5" name="Google Shape;145;g23a5eec89c1_0_182"/>
          <p:cNvPicPr preferRelativeResize="0"/>
          <p:nvPr/>
        </p:nvPicPr>
        <p:blipFill rotWithShape="1">
          <a:blip r:embed="rId6">
            <a:alphaModFix/>
          </a:blip>
          <a:srcRect b="0" l="0" r="0" t="0"/>
          <a:stretch/>
        </p:blipFill>
        <p:spPr>
          <a:xfrm>
            <a:off x="0" y="4673877"/>
            <a:ext cx="9152669" cy="4696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 Slide with Image">
    <p:spTree>
      <p:nvGrpSpPr>
        <p:cNvPr id="146" name="Shape 146"/>
        <p:cNvGrpSpPr/>
        <p:nvPr/>
      </p:nvGrpSpPr>
      <p:grpSpPr>
        <a:xfrm>
          <a:off x="0" y="0"/>
          <a:ext cx="0" cy="0"/>
          <a:chOff x="0" y="0"/>
          <a:chExt cx="0" cy="0"/>
        </a:xfrm>
      </p:grpSpPr>
      <p:pic>
        <p:nvPicPr>
          <p:cNvPr descr="A close up of a logo&#10;&#10;Description automatically generated" id="147" name="Google Shape;147;g23a5eec89c1_0_198"/>
          <p:cNvPicPr preferRelativeResize="0"/>
          <p:nvPr/>
        </p:nvPicPr>
        <p:blipFill rotWithShape="1">
          <a:blip r:embed="rId2">
            <a:alphaModFix/>
          </a:blip>
          <a:srcRect b="0" l="0" r="0" t="0"/>
          <a:stretch/>
        </p:blipFill>
        <p:spPr>
          <a:xfrm>
            <a:off x="0" y="14855"/>
            <a:ext cx="9144000" cy="5143500"/>
          </a:xfrm>
          <a:prstGeom prst="rect">
            <a:avLst/>
          </a:prstGeom>
          <a:noFill/>
          <a:ln>
            <a:noFill/>
          </a:ln>
        </p:spPr>
      </p:pic>
      <p:sp>
        <p:nvSpPr>
          <p:cNvPr id="148" name="Google Shape;148;g23a5eec89c1_0_198"/>
          <p:cNvSpPr txBox="1"/>
          <p:nvPr>
            <p:ph idx="1" type="subTitle"/>
          </p:nvPr>
        </p:nvSpPr>
        <p:spPr>
          <a:xfrm>
            <a:off x="643559" y="2169216"/>
            <a:ext cx="8048100" cy="19041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750"/>
              </a:spcBef>
              <a:spcAft>
                <a:spcPts val="0"/>
              </a:spcAft>
              <a:buClr>
                <a:schemeClr val="dk1"/>
              </a:buClr>
              <a:buSzPts val="4050"/>
              <a:buFont typeface="Arial"/>
              <a:buNone/>
              <a:defRPr b="1" i="0" sz="4050" u="none" cap="none" strike="noStrike">
                <a:solidFill>
                  <a:schemeClr val="dk1"/>
                </a:solidFill>
                <a:latin typeface="Calibri"/>
                <a:ea typeface="Calibri"/>
                <a:cs typeface="Calibri"/>
                <a:sym typeface="Calibri"/>
              </a:defRPr>
            </a:lvl1pPr>
            <a:lvl2pPr lvl="1" marR="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descr="A close up of a sign&#10;&#10;Description automatically generated" id="149" name="Google Shape;149;g23a5eec89c1_0_198"/>
          <p:cNvPicPr preferRelativeResize="0"/>
          <p:nvPr/>
        </p:nvPicPr>
        <p:blipFill rotWithShape="1">
          <a:blip r:embed="rId3">
            <a:alphaModFix/>
          </a:blip>
          <a:srcRect b="0" l="0" r="0" t="0"/>
          <a:stretch/>
        </p:blipFill>
        <p:spPr>
          <a:xfrm>
            <a:off x="8032752" y="4570829"/>
            <a:ext cx="749499" cy="250333"/>
          </a:xfrm>
          <a:prstGeom prst="rect">
            <a:avLst/>
          </a:prstGeom>
          <a:noFill/>
          <a:ln>
            <a:noFill/>
          </a:ln>
        </p:spPr>
      </p:pic>
      <p:pic>
        <p:nvPicPr>
          <p:cNvPr id="150" name="Google Shape;150;g23a5eec89c1_0_198"/>
          <p:cNvPicPr preferRelativeResize="0"/>
          <p:nvPr/>
        </p:nvPicPr>
        <p:blipFill rotWithShape="1">
          <a:blip r:embed="rId4">
            <a:alphaModFix/>
          </a:blip>
          <a:srcRect b="0" l="0" r="0" t="0"/>
          <a:stretch/>
        </p:blipFill>
        <p:spPr>
          <a:xfrm>
            <a:off x="0" y="4688732"/>
            <a:ext cx="9152669" cy="469624"/>
          </a:xfrm>
          <a:prstGeom prst="rect">
            <a:avLst/>
          </a:prstGeom>
          <a:noFill/>
          <a:ln>
            <a:noFill/>
          </a:ln>
        </p:spPr>
      </p:pic>
      <p:sp>
        <p:nvSpPr>
          <p:cNvPr id="151" name="Google Shape;151;g23a5eec89c1_0_198"/>
          <p:cNvSpPr txBox="1"/>
          <p:nvPr>
            <p:ph idx="12" type="sldNum"/>
          </p:nvPr>
        </p:nvSpPr>
        <p:spPr>
          <a:xfrm>
            <a:off x="6714326" y="4953592"/>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with low confidence" id="152" name="Google Shape;152;g23a5eec89c1_0_198"/>
          <p:cNvPicPr preferRelativeResize="0"/>
          <p:nvPr/>
        </p:nvPicPr>
        <p:blipFill rotWithShape="1">
          <a:blip r:embed="rId5">
            <a:alphaModFix/>
          </a:blip>
          <a:srcRect b="0" l="0" r="0" t="0"/>
          <a:stretch/>
        </p:blipFill>
        <p:spPr>
          <a:xfrm>
            <a:off x="414912" y="391020"/>
            <a:ext cx="2049429" cy="5998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5" name="Shape 25"/>
        <p:cNvGrpSpPr/>
        <p:nvPr/>
      </p:nvGrpSpPr>
      <p:grpSpPr>
        <a:xfrm>
          <a:off x="0" y="0"/>
          <a:ext cx="0" cy="0"/>
          <a:chOff x="0" y="0"/>
          <a:chExt cx="0" cy="0"/>
        </a:xfrm>
      </p:grpSpPr>
      <p:sp>
        <p:nvSpPr>
          <p:cNvPr id="26" name="Google Shape;26;p3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29" name="Google Shape;29;p33"/>
          <p:cNvPicPr preferRelativeResize="0"/>
          <p:nvPr/>
        </p:nvPicPr>
        <p:blipFill rotWithShape="1">
          <a:blip r:embed="rId2">
            <a:alphaModFix/>
          </a:blip>
          <a:srcRect b="0" l="0" r="0" t="0"/>
          <a:stretch/>
        </p:blipFill>
        <p:spPr>
          <a:xfrm flipH="1">
            <a:off x="1513287" y="666977"/>
            <a:ext cx="6117426" cy="3132714"/>
          </a:xfrm>
          <a:prstGeom prst="rect">
            <a:avLst/>
          </a:prstGeom>
          <a:noFill/>
          <a:ln>
            <a:noFill/>
          </a:ln>
        </p:spPr>
      </p:pic>
      <p:sp>
        <p:nvSpPr>
          <p:cNvPr id="30" name="Google Shape;30;p33"/>
          <p:cNvSpPr txBox="1"/>
          <p:nvPr>
            <p:ph idx="1" type="subTitle"/>
          </p:nvPr>
        </p:nvSpPr>
        <p:spPr>
          <a:xfrm>
            <a:off x="1534641" y="1414683"/>
            <a:ext cx="6096072" cy="1020876"/>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pic>
        <p:nvPicPr>
          <p:cNvPr descr="A black sign with white text&#10;&#10;Description automatically generated" id="31" name="Google Shape;31;p33"/>
          <p:cNvPicPr preferRelativeResize="0"/>
          <p:nvPr/>
        </p:nvPicPr>
        <p:blipFill rotWithShape="1">
          <a:blip r:embed="rId3">
            <a:alphaModFix/>
          </a:blip>
          <a:srcRect b="0" l="0" r="0" t="0"/>
          <a:stretch/>
        </p:blipFill>
        <p:spPr>
          <a:xfrm flipH="1">
            <a:off x="359378" y="2822846"/>
            <a:ext cx="1860468" cy="18604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OneColumn">
  <p:cSld name="Content Slide_OneColumn">
    <p:spTree>
      <p:nvGrpSpPr>
        <p:cNvPr id="32" name="Shape 32"/>
        <p:cNvGrpSpPr/>
        <p:nvPr/>
      </p:nvGrpSpPr>
      <p:grpSpPr>
        <a:xfrm>
          <a:off x="0" y="0"/>
          <a:ext cx="0" cy="0"/>
          <a:chOff x="0" y="0"/>
          <a:chExt cx="0" cy="0"/>
        </a:xfrm>
      </p:grpSpPr>
      <p:sp>
        <p:nvSpPr>
          <p:cNvPr id="33" name="Google Shape;33;p30"/>
          <p:cNvSpPr txBox="1"/>
          <p:nvPr>
            <p:ph idx="1" type="body"/>
          </p:nvPr>
        </p:nvSpPr>
        <p:spPr>
          <a:xfrm>
            <a:off x="639815" y="1076139"/>
            <a:ext cx="7938882" cy="3071463"/>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grpSp>
        <p:nvGrpSpPr>
          <p:cNvPr id="34" name="Google Shape;34;p30"/>
          <p:cNvGrpSpPr/>
          <p:nvPr/>
        </p:nvGrpSpPr>
        <p:grpSpPr>
          <a:xfrm>
            <a:off x="6536078" y="4234070"/>
            <a:ext cx="2155693" cy="418490"/>
            <a:chOff x="8714770" y="5645427"/>
            <a:chExt cx="2874256" cy="557986"/>
          </a:xfrm>
        </p:grpSpPr>
        <p:pic>
          <p:nvPicPr>
            <p:cNvPr id="35" name="Google Shape;35;p30"/>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36" name="Google Shape;36;p30"/>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37" name="Google Shape;37;p30"/>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38" name="Google Shape;38;p30"/>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39" name="Google Shape;39;p30"/>
          <p:cNvPicPr preferRelativeResize="0"/>
          <p:nvPr/>
        </p:nvPicPr>
        <p:blipFill rotWithShape="1">
          <a:blip r:embed="rId4">
            <a:alphaModFix/>
          </a:blip>
          <a:srcRect b="0" l="1" r="-5268" t="0"/>
          <a:stretch/>
        </p:blipFill>
        <p:spPr>
          <a:xfrm>
            <a:off x="349097" y="699498"/>
            <a:ext cx="8860735" cy="270557"/>
          </a:xfrm>
          <a:prstGeom prst="rect">
            <a:avLst/>
          </a:prstGeom>
          <a:noFill/>
          <a:ln>
            <a:noFill/>
          </a:ln>
        </p:spPr>
      </p:pic>
      <p:sp>
        <p:nvSpPr>
          <p:cNvPr id="40" name="Google Shape;40;p30"/>
          <p:cNvSpPr txBox="1"/>
          <p:nvPr>
            <p:ph type="title"/>
          </p:nvPr>
        </p:nvSpPr>
        <p:spPr>
          <a:xfrm>
            <a:off x="639424" y="259770"/>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800"/>
              <a:buFont typeface="Century Gothic"/>
              <a:buNone/>
              <a:defRPr b="0" sz="2800">
                <a:solidFill>
                  <a:srgbClr val="00B0F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black sign with white text&#10;&#10;Description automatically generated" id="41" name="Google Shape;41;p30"/>
          <p:cNvPicPr preferRelativeResize="0"/>
          <p:nvPr/>
        </p:nvPicPr>
        <p:blipFill rotWithShape="1">
          <a:blip r:embed="rId5">
            <a:alphaModFix/>
          </a:blip>
          <a:srcRect b="0" l="0" r="0" t="0"/>
          <a:stretch/>
        </p:blipFill>
        <p:spPr>
          <a:xfrm flipH="1" rot="-3433455">
            <a:off x="216824" y="4147602"/>
            <a:ext cx="637762" cy="6377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TwoColumns">
  <p:cSld name="Content Slide_TwoColumns">
    <p:spTree>
      <p:nvGrpSpPr>
        <p:cNvPr id="42" name="Shape 42"/>
        <p:cNvGrpSpPr/>
        <p:nvPr/>
      </p:nvGrpSpPr>
      <p:grpSpPr>
        <a:xfrm>
          <a:off x="0" y="0"/>
          <a:ext cx="0" cy="0"/>
          <a:chOff x="0" y="0"/>
          <a:chExt cx="0" cy="0"/>
        </a:xfrm>
      </p:grpSpPr>
      <p:grpSp>
        <p:nvGrpSpPr>
          <p:cNvPr id="43" name="Google Shape;43;p36"/>
          <p:cNvGrpSpPr/>
          <p:nvPr/>
        </p:nvGrpSpPr>
        <p:grpSpPr>
          <a:xfrm>
            <a:off x="6536078" y="4234070"/>
            <a:ext cx="2155693" cy="418490"/>
            <a:chOff x="8714770" y="5645427"/>
            <a:chExt cx="2874256" cy="557986"/>
          </a:xfrm>
        </p:grpSpPr>
        <p:pic>
          <p:nvPicPr>
            <p:cNvPr id="44" name="Google Shape;44;p36"/>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45" name="Google Shape;45;p36"/>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46" name="Google Shape;46;p36"/>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47" name="Google Shape;47;p36"/>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8" name="Google Shape;48;p36"/>
          <p:cNvSpPr txBox="1"/>
          <p:nvPr>
            <p:ph idx="1" type="body"/>
          </p:nvPr>
        </p:nvSpPr>
        <p:spPr>
          <a:xfrm>
            <a:off x="639815" y="1352875"/>
            <a:ext cx="3932185" cy="2801135"/>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9" name="Google Shape;49;p36"/>
          <p:cNvPicPr preferRelativeResize="0"/>
          <p:nvPr/>
        </p:nvPicPr>
        <p:blipFill rotWithShape="1">
          <a:blip r:embed="rId4">
            <a:alphaModFix/>
          </a:blip>
          <a:srcRect b="0" l="1" r="-5268" t="0"/>
          <a:stretch/>
        </p:blipFill>
        <p:spPr>
          <a:xfrm>
            <a:off x="349097" y="976234"/>
            <a:ext cx="8860735" cy="270557"/>
          </a:xfrm>
          <a:prstGeom prst="rect">
            <a:avLst/>
          </a:prstGeom>
          <a:noFill/>
          <a:ln>
            <a:noFill/>
          </a:ln>
        </p:spPr>
      </p:pic>
      <p:sp>
        <p:nvSpPr>
          <p:cNvPr id="50" name="Google Shape;50;p36"/>
          <p:cNvSpPr txBox="1"/>
          <p:nvPr>
            <p:ph type="title"/>
          </p:nvPr>
        </p:nvSpPr>
        <p:spPr>
          <a:xfrm>
            <a:off x="639424" y="452282"/>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700"/>
              <a:buFont typeface="Calibri"/>
              <a:buNone/>
              <a:defRPr b="1" sz="2700">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6"/>
          <p:cNvSpPr txBox="1"/>
          <p:nvPr>
            <p:ph idx="2" type="body"/>
          </p:nvPr>
        </p:nvSpPr>
        <p:spPr>
          <a:xfrm>
            <a:off x="4654254" y="1352875"/>
            <a:ext cx="3932185" cy="2801135"/>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A black sign with white text&#10;&#10;Description automatically generated" id="52" name="Google Shape;52;p36"/>
          <p:cNvPicPr preferRelativeResize="0"/>
          <p:nvPr/>
        </p:nvPicPr>
        <p:blipFill rotWithShape="1">
          <a:blip r:embed="rId5">
            <a:alphaModFix/>
          </a:blip>
          <a:srcRect b="0" l="0" r="0" t="0"/>
          <a:stretch/>
        </p:blipFill>
        <p:spPr>
          <a:xfrm flipH="1" rot="-3433455">
            <a:off x="216824" y="4147602"/>
            <a:ext cx="637762" cy="6377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Subhead">
  <p:cSld name="Content Slide_Subhead">
    <p:spTree>
      <p:nvGrpSpPr>
        <p:cNvPr id="53" name="Shape 53"/>
        <p:cNvGrpSpPr/>
        <p:nvPr/>
      </p:nvGrpSpPr>
      <p:grpSpPr>
        <a:xfrm>
          <a:off x="0" y="0"/>
          <a:ext cx="0" cy="0"/>
          <a:chOff x="0" y="0"/>
          <a:chExt cx="0" cy="0"/>
        </a:xfrm>
      </p:grpSpPr>
      <p:sp>
        <p:nvSpPr>
          <p:cNvPr id="54" name="Google Shape;54;p34"/>
          <p:cNvSpPr txBox="1"/>
          <p:nvPr>
            <p:ph idx="1" type="body"/>
          </p:nvPr>
        </p:nvSpPr>
        <p:spPr>
          <a:xfrm>
            <a:off x="639815" y="1477673"/>
            <a:ext cx="7938882"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grpSp>
        <p:nvGrpSpPr>
          <p:cNvPr id="55" name="Google Shape;55;p34"/>
          <p:cNvGrpSpPr/>
          <p:nvPr/>
        </p:nvGrpSpPr>
        <p:grpSpPr>
          <a:xfrm>
            <a:off x="6536078" y="4234070"/>
            <a:ext cx="2155693" cy="418490"/>
            <a:chOff x="8714770" y="5645427"/>
            <a:chExt cx="2874256" cy="557986"/>
          </a:xfrm>
        </p:grpSpPr>
        <p:pic>
          <p:nvPicPr>
            <p:cNvPr id="56" name="Google Shape;56;p34"/>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57" name="Google Shape;57;p34"/>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58" name="Google Shape;58;p34"/>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59" name="Google Shape;59;p34"/>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60" name="Google Shape;60;p34"/>
          <p:cNvPicPr preferRelativeResize="0"/>
          <p:nvPr/>
        </p:nvPicPr>
        <p:blipFill rotWithShape="1">
          <a:blip r:embed="rId4">
            <a:alphaModFix/>
          </a:blip>
          <a:srcRect b="0" l="1" r="-5268" t="0"/>
          <a:stretch/>
        </p:blipFill>
        <p:spPr>
          <a:xfrm>
            <a:off x="349097" y="711530"/>
            <a:ext cx="8860735" cy="270557"/>
          </a:xfrm>
          <a:prstGeom prst="rect">
            <a:avLst/>
          </a:prstGeom>
          <a:noFill/>
          <a:ln>
            <a:noFill/>
          </a:ln>
        </p:spPr>
      </p:pic>
      <p:sp>
        <p:nvSpPr>
          <p:cNvPr id="61" name="Google Shape;61;p34"/>
          <p:cNvSpPr txBox="1"/>
          <p:nvPr>
            <p:ph idx="2" type="body"/>
          </p:nvPr>
        </p:nvSpPr>
        <p:spPr>
          <a:xfrm>
            <a:off x="639424" y="1074610"/>
            <a:ext cx="7938882" cy="34783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006394"/>
              </a:buClr>
              <a:buSzPts val="2100"/>
              <a:buNone/>
              <a:defRPr b="1" i="1">
                <a:solidFill>
                  <a:srgbClr val="006394"/>
                </a:solidFill>
                <a:latin typeface="Calibri"/>
                <a:ea typeface="Calibri"/>
                <a:cs typeface="Calibri"/>
                <a:sym typeface="Calibri"/>
              </a:defRPr>
            </a:lvl1pPr>
            <a:lvl2pPr indent="-228600" lvl="1" marL="914400" algn="l">
              <a:lnSpc>
                <a:spcPct val="90000"/>
              </a:lnSpc>
              <a:spcBef>
                <a:spcPts val="375"/>
              </a:spcBef>
              <a:spcAft>
                <a:spcPts val="0"/>
              </a:spcAft>
              <a:buClr>
                <a:schemeClr val="dk1"/>
              </a:buClr>
              <a:buSzPts val="1800"/>
              <a:buNone/>
              <a:defRPr/>
            </a:lvl2pPr>
            <a:lvl3pPr indent="-228600" lvl="2" marL="1371600" algn="l">
              <a:lnSpc>
                <a:spcPct val="90000"/>
              </a:lnSpc>
              <a:spcBef>
                <a:spcPts val="375"/>
              </a:spcBef>
              <a:spcAft>
                <a:spcPts val="0"/>
              </a:spcAft>
              <a:buClr>
                <a:schemeClr val="dk1"/>
              </a:buClr>
              <a:buSzPts val="1500"/>
              <a:buNone/>
              <a:defRPr/>
            </a:lvl3pPr>
            <a:lvl4pPr indent="-228600" lvl="3" marL="1828800" algn="l">
              <a:lnSpc>
                <a:spcPct val="90000"/>
              </a:lnSpc>
              <a:spcBef>
                <a:spcPts val="375"/>
              </a:spcBef>
              <a:spcAft>
                <a:spcPts val="0"/>
              </a:spcAft>
              <a:buClr>
                <a:schemeClr val="dk1"/>
              </a:buClr>
              <a:buSzPts val="1350"/>
              <a:buNone/>
              <a:defRPr/>
            </a:lvl4pPr>
            <a:lvl5pPr indent="-228600" lvl="4" marL="2286000" algn="l">
              <a:lnSpc>
                <a:spcPct val="90000"/>
              </a:lnSpc>
              <a:spcBef>
                <a:spcPts val="375"/>
              </a:spcBef>
              <a:spcAft>
                <a:spcPts val="0"/>
              </a:spcAft>
              <a:buClr>
                <a:schemeClr val="dk1"/>
              </a:buClr>
              <a:buSzPts val="135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2" name="Google Shape;62;p34"/>
          <p:cNvSpPr txBox="1"/>
          <p:nvPr>
            <p:ph type="title"/>
          </p:nvPr>
        </p:nvSpPr>
        <p:spPr>
          <a:xfrm>
            <a:off x="639424" y="235706"/>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800"/>
              <a:buFont typeface="Century Gothic"/>
              <a:buNone/>
              <a:defRPr b="0" sz="2800">
                <a:solidFill>
                  <a:srgbClr val="00B0F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close up of a sign&#10;&#10;Description automatically generated" id="63" name="Google Shape;63;p34"/>
          <p:cNvPicPr preferRelativeResize="0"/>
          <p:nvPr/>
        </p:nvPicPr>
        <p:blipFill rotWithShape="1">
          <a:blip r:embed="rId5">
            <a:alphaModFix/>
          </a:blip>
          <a:srcRect b="0" l="0" r="0" t="0"/>
          <a:stretch/>
        </p:blipFill>
        <p:spPr>
          <a:xfrm>
            <a:off x="256962" y="3736412"/>
            <a:ext cx="954806" cy="9548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20 Teal 1">
  <p:cSld name="1_Title Slide 320 Teal_1">
    <p:spTree>
      <p:nvGrpSpPr>
        <p:cNvPr id="64" name="Shape 64"/>
        <p:cNvGrpSpPr/>
        <p:nvPr/>
      </p:nvGrpSpPr>
      <p:grpSpPr>
        <a:xfrm>
          <a:off x="0" y="0"/>
          <a:ext cx="0" cy="0"/>
          <a:chOff x="0" y="0"/>
          <a:chExt cx="0" cy="0"/>
        </a:xfrm>
      </p:grpSpPr>
      <p:sp>
        <p:nvSpPr>
          <p:cNvPr id="65" name="Google Shape;65;g2c0b82f6d68_0_285"/>
          <p:cNvSpPr txBox="1"/>
          <p:nvPr>
            <p:ph idx="12" type="sldNum"/>
          </p:nvPr>
        </p:nvSpPr>
        <p:spPr>
          <a:xfrm>
            <a:off x="385321" y="4654044"/>
            <a:ext cx="486600" cy="2739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6" name="Google Shape;66;g2c0b82f6d68_0_285"/>
          <p:cNvSpPr txBox="1"/>
          <p:nvPr>
            <p:ph type="ctrTitle"/>
          </p:nvPr>
        </p:nvSpPr>
        <p:spPr>
          <a:xfrm>
            <a:off x="685800" y="3138060"/>
            <a:ext cx="7772400" cy="522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3300"/>
              <a:buFont typeface="Calibri"/>
              <a:buNone/>
              <a:defRPr i="0" sz="3300">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c0b82f6d68_0_285"/>
          <p:cNvSpPr txBox="1"/>
          <p:nvPr>
            <p:ph idx="1" type="subTitle"/>
          </p:nvPr>
        </p:nvSpPr>
        <p:spPr>
          <a:xfrm>
            <a:off x="685800" y="3730100"/>
            <a:ext cx="7772400" cy="956700"/>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7F7F7F"/>
              </a:buClr>
              <a:buSzPts val="2100"/>
              <a:buNone/>
              <a:defRPr b="1" i="1" sz="2100">
                <a:solidFill>
                  <a:srgbClr val="7F7F7F"/>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8" name="Shape 68"/>
        <p:cNvGrpSpPr/>
        <p:nvPr/>
      </p:nvGrpSpPr>
      <p:grpSpPr>
        <a:xfrm>
          <a:off x="0" y="0"/>
          <a:ext cx="0" cy="0"/>
          <a:chOff x="0" y="0"/>
          <a:chExt cx="0" cy="0"/>
        </a:xfrm>
      </p:grpSpPr>
      <p:pic>
        <p:nvPicPr>
          <p:cNvPr id="69" name="Google Shape;69;g23a5eec89c1_0_193"/>
          <p:cNvPicPr preferRelativeResize="0"/>
          <p:nvPr/>
        </p:nvPicPr>
        <p:blipFill rotWithShape="1">
          <a:blip r:embed="rId2">
            <a:alphaModFix/>
          </a:blip>
          <a:srcRect b="0" l="0" r="0" t="0"/>
          <a:stretch/>
        </p:blipFill>
        <p:spPr>
          <a:xfrm>
            <a:off x="0" y="4673877"/>
            <a:ext cx="9152669" cy="469624"/>
          </a:xfrm>
          <a:prstGeom prst="rect">
            <a:avLst/>
          </a:prstGeom>
          <a:noFill/>
          <a:ln>
            <a:noFill/>
          </a:ln>
        </p:spPr>
      </p:pic>
      <p:sp>
        <p:nvSpPr>
          <p:cNvPr id="70" name="Google Shape;70;g23a5eec89c1_0_193"/>
          <p:cNvSpPr txBox="1"/>
          <p:nvPr>
            <p:ph idx="12" type="sldNum"/>
          </p:nvPr>
        </p:nvSpPr>
        <p:spPr>
          <a:xfrm>
            <a:off x="6714326" y="4938683"/>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oy&#10;&#10;Description automatically generated" id="71" name="Google Shape;71;g23a5eec89c1_0_193"/>
          <p:cNvPicPr preferRelativeResize="0"/>
          <p:nvPr/>
        </p:nvPicPr>
        <p:blipFill rotWithShape="1">
          <a:blip r:embed="rId3">
            <a:alphaModFix/>
          </a:blip>
          <a:srcRect b="0" l="0" r="0" t="0"/>
          <a:stretch/>
        </p:blipFill>
        <p:spPr>
          <a:xfrm>
            <a:off x="393992" y="3880118"/>
            <a:ext cx="897699" cy="897699"/>
          </a:xfrm>
          <a:prstGeom prst="rect">
            <a:avLst/>
          </a:prstGeom>
          <a:noFill/>
          <a:ln>
            <a:noFill/>
          </a:ln>
        </p:spPr>
      </p:pic>
      <p:pic>
        <p:nvPicPr>
          <p:cNvPr descr="A blue and white logo&#10;&#10;Description automatically generated with low confidence" id="72" name="Google Shape;72;g23a5eec89c1_0_193"/>
          <p:cNvPicPr preferRelativeResize="0"/>
          <p:nvPr/>
        </p:nvPicPr>
        <p:blipFill rotWithShape="1">
          <a:blip r:embed="rId4">
            <a:alphaModFix/>
          </a:blip>
          <a:srcRect b="0" l="0" r="0" t="0"/>
          <a:stretch/>
        </p:blipFill>
        <p:spPr>
          <a:xfrm flipH="1" rot="10800000">
            <a:off x="7980769" y="4444992"/>
            <a:ext cx="865520" cy="2533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3" name="Shape 73"/>
        <p:cNvGrpSpPr/>
        <p:nvPr/>
      </p:nvGrpSpPr>
      <p:grpSpPr>
        <a:xfrm>
          <a:off x="0" y="0"/>
          <a:ext cx="0" cy="0"/>
          <a:chOff x="0" y="0"/>
          <a:chExt cx="0" cy="0"/>
        </a:xfrm>
      </p:grpSpPr>
      <p:sp>
        <p:nvSpPr>
          <p:cNvPr id="74" name="Google Shape;74;p3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77" name="Google Shape;77;p31"/>
          <p:cNvPicPr preferRelativeResize="0"/>
          <p:nvPr/>
        </p:nvPicPr>
        <p:blipFill rotWithShape="1">
          <a:blip r:embed="rId2">
            <a:alphaModFix/>
          </a:blip>
          <a:srcRect b="0" l="0" r="0" t="0"/>
          <a:stretch/>
        </p:blipFill>
        <p:spPr>
          <a:xfrm flipH="1">
            <a:off x="1513287" y="666977"/>
            <a:ext cx="6117426" cy="3132714"/>
          </a:xfrm>
          <a:prstGeom prst="rect">
            <a:avLst/>
          </a:prstGeom>
          <a:noFill/>
          <a:ln>
            <a:noFill/>
          </a:ln>
        </p:spPr>
      </p:pic>
      <p:sp>
        <p:nvSpPr>
          <p:cNvPr id="78" name="Google Shape;78;p31"/>
          <p:cNvSpPr txBox="1"/>
          <p:nvPr>
            <p:ph type="ctrTitle"/>
          </p:nvPr>
        </p:nvSpPr>
        <p:spPr>
          <a:xfrm>
            <a:off x="1541759" y="972231"/>
            <a:ext cx="6003267" cy="772483"/>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2800"/>
              <a:buFont typeface="Calibri"/>
              <a:buNone/>
              <a:defRPr b="1"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1"/>
          <p:cNvSpPr txBox="1"/>
          <p:nvPr>
            <p:ph idx="1" type="subTitle"/>
          </p:nvPr>
        </p:nvSpPr>
        <p:spPr>
          <a:xfrm>
            <a:off x="1534641" y="1691411"/>
            <a:ext cx="6096072" cy="1020876"/>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pic>
        <p:nvPicPr>
          <p:cNvPr descr="A black sign with white text&#10;&#10;Description automatically generated" id="80" name="Google Shape;80;p31"/>
          <p:cNvPicPr preferRelativeResize="0"/>
          <p:nvPr/>
        </p:nvPicPr>
        <p:blipFill rotWithShape="1">
          <a:blip r:embed="rId3">
            <a:alphaModFix/>
          </a:blip>
          <a:srcRect b="0" l="0" r="0" t="0"/>
          <a:stretch/>
        </p:blipFill>
        <p:spPr>
          <a:xfrm flipH="1">
            <a:off x="359378" y="2822846"/>
            <a:ext cx="1860468" cy="186046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20 Teal">
  <p:cSld name="1_Title Slide 320 Teal">
    <p:spTree>
      <p:nvGrpSpPr>
        <p:cNvPr id="81" name="Shape 81"/>
        <p:cNvGrpSpPr/>
        <p:nvPr/>
      </p:nvGrpSpPr>
      <p:grpSpPr>
        <a:xfrm>
          <a:off x="0" y="0"/>
          <a:ext cx="0" cy="0"/>
          <a:chOff x="0" y="0"/>
          <a:chExt cx="0" cy="0"/>
        </a:xfrm>
      </p:grpSpPr>
      <p:sp>
        <p:nvSpPr>
          <p:cNvPr id="82" name="Google Shape;82;p32"/>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83" name="Google Shape;83;p32"/>
          <p:cNvSpPr txBox="1"/>
          <p:nvPr>
            <p:ph type="ctrTitle"/>
          </p:nvPr>
        </p:nvSpPr>
        <p:spPr>
          <a:xfrm>
            <a:off x="685800" y="3138060"/>
            <a:ext cx="7772400" cy="52298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3300"/>
              <a:buFont typeface="Calibri"/>
              <a:buNone/>
              <a:defRPr i="0" sz="3300">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2"/>
          <p:cNvSpPr txBox="1"/>
          <p:nvPr>
            <p:ph idx="1" type="subTitle"/>
          </p:nvPr>
        </p:nvSpPr>
        <p:spPr>
          <a:xfrm>
            <a:off x="685800" y="3730100"/>
            <a:ext cx="7772400" cy="956810"/>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7F7F7F"/>
              </a:buClr>
              <a:buSzPts val="2100"/>
              <a:buNone/>
              <a:defRPr b="1" i="1" sz="2100">
                <a:solidFill>
                  <a:srgbClr val="7F7F7F"/>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85" name="Google Shape;85;p32"/>
          <p:cNvSpPr/>
          <p:nvPr>
            <p:ph idx="2" type="pic"/>
          </p:nvPr>
        </p:nvSpPr>
        <p:spPr>
          <a:xfrm>
            <a:off x="0" y="652463"/>
            <a:ext cx="1828800" cy="1828800"/>
          </a:xfrm>
          <a:prstGeom prst="rect">
            <a:avLst/>
          </a:prstGeom>
          <a:noFill/>
          <a:ln>
            <a:noFill/>
          </a:ln>
        </p:spPr>
      </p:sp>
      <p:sp>
        <p:nvSpPr>
          <p:cNvPr id="86" name="Google Shape;86;p32"/>
          <p:cNvSpPr/>
          <p:nvPr>
            <p:ph idx="3" type="pic"/>
          </p:nvPr>
        </p:nvSpPr>
        <p:spPr>
          <a:xfrm>
            <a:off x="3657600" y="652463"/>
            <a:ext cx="1828800" cy="1828800"/>
          </a:xfrm>
          <a:prstGeom prst="rect">
            <a:avLst/>
          </a:prstGeom>
          <a:noFill/>
          <a:ln>
            <a:noFill/>
          </a:ln>
        </p:spPr>
      </p:sp>
      <p:sp>
        <p:nvSpPr>
          <p:cNvPr id="87" name="Google Shape;87;p32"/>
          <p:cNvSpPr/>
          <p:nvPr>
            <p:ph idx="4" type="pic"/>
          </p:nvPr>
        </p:nvSpPr>
        <p:spPr>
          <a:xfrm>
            <a:off x="5486400" y="652463"/>
            <a:ext cx="1828800" cy="1828800"/>
          </a:xfrm>
          <a:prstGeom prst="rect">
            <a:avLst/>
          </a:prstGeom>
          <a:noFill/>
          <a:ln>
            <a:noFill/>
          </a:ln>
        </p:spPr>
      </p:sp>
      <p:sp>
        <p:nvSpPr>
          <p:cNvPr id="88" name="Google Shape;88;p32"/>
          <p:cNvSpPr/>
          <p:nvPr>
            <p:ph idx="5" type="pic"/>
          </p:nvPr>
        </p:nvSpPr>
        <p:spPr>
          <a:xfrm>
            <a:off x="7315200" y="652463"/>
            <a:ext cx="1828800" cy="1828800"/>
          </a:xfrm>
          <a:prstGeom prst="rect">
            <a:avLst/>
          </a:prstGeom>
          <a:noFill/>
          <a:ln>
            <a:noFill/>
          </a:ln>
        </p:spPr>
      </p:sp>
      <p:sp>
        <p:nvSpPr>
          <p:cNvPr id="89" name="Google Shape;89;p32"/>
          <p:cNvSpPr/>
          <p:nvPr>
            <p:ph idx="6" type="pic"/>
          </p:nvPr>
        </p:nvSpPr>
        <p:spPr>
          <a:xfrm>
            <a:off x="1828800" y="652463"/>
            <a:ext cx="1828800" cy="18288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8"/>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2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A screenshot of a cell phone&#10;&#10;Description automatically generated" id="11" name="Google Shape;11;p28"/>
          <p:cNvPicPr preferRelativeResize="0"/>
          <p:nvPr/>
        </p:nvPicPr>
        <p:blipFill rotWithShape="1">
          <a:blip r:embed="rId1">
            <a:alphaModFix/>
          </a:blip>
          <a:srcRect b="0" l="0" r="0" t="0"/>
          <a:stretch/>
        </p:blipFill>
        <p:spPr>
          <a:xfrm>
            <a:off x="0" y="0"/>
            <a:ext cx="9144000" cy="5143500"/>
          </a:xfrm>
          <a:prstGeom prst="rect">
            <a:avLst/>
          </a:prstGeom>
          <a:solidFill>
            <a:schemeClr val="lt1"/>
          </a:solid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32.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b0ISWaNoz-c" TargetMode="External"/><Relationship Id="rId4" Type="http://schemas.openxmlformats.org/officeDocument/2006/relationships/image" Target="../media/image28.jpg"/><Relationship Id="rId5" Type="http://schemas.openxmlformats.org/officeDocument/2006/relationships/hyperlink" Target="http://www.youtube.com/watch?v=b0ISWaNoz-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2.jpg"/><Relationship Id="rId4" Type="http://schemas.openxmlformats.org/officeDocument/2006/relationships/image" Target="../media/image4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vimeo.com/121308842" TargetMode="External"/><Relationship Id="rId4" Type="http://schemas.openxmlformats.org/officeDocument/2006/relationships/hyperlink" Target="https://vimeo.com/121308842" TargetMode="External"/><Relationship Id="rId5"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4.jpg"/><Relationship Id="rId4" Type="http://schemas.openxmlformats.org/officeDocument/2006/relationships/image" Target="../media/image3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phet.colorado.edu/en/simulations/semiconductor" TargetMode="External"/><Relationship Id="rId4" Type="http://schemas.openxmlformats.org/officeDocument/2006/relationships/hyperlink" Target="https://phet.colorado.edu/en/simulations/semiconductor" TargetMode="External"/><Relationship Id="rId5"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computerhistory.org/siliconengin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tryengineering.org/semiconductors/" TargetMode="External"/><Relationship Id="rId4" Type="http://schemas.openxmlformats.org/officeDocument/2006/relationships/hyperlink" Target="https://www.nxtbook.com/nxtbooks/ieee/tryengineering_2024/" TargetMode="External"/><Relationship Id="rId5" Type="http://schemas.openxmlformats.org/officeDocument/2006/relationships/hyperlink" Target="https://tryengineering.org/teacher/lesson-plans/making-of-a-microchip/" TargetMode="External"/><Relationship Id="rId6" Type="http://schemas.openxmlformats.org/officeDocument/2006/relationships/hyperlink" Target="https://www.youtube.com/watch?v=HqhE-8xXeCQ" TargetMode="External"/><Relationship Id="rId7" Type="http://schemas.openxmlformats.org/officeDocument/2006/relationships/hyperlink" Target="https://www.youtube.com/watch?v=-qRNJhU1OLM" TargetMode="External"/><Relationship Id="rId8" Type="http://schemas.openxmlformats.org/officeDocument/2006/relationships/hyperlink" Target="https://www.jakelectronics.com/blog/npn-vs-pnp-transistors-symbol-working-principl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youtube.com/watch?v=H9VDkvgGmVo" TargetMode="External"/><Relationship Id="rId4" Type="http://schemas.openxmlformats.org/officeDocument/2006/relationships/image" Target="../media/image37.jpg"/><Relationship Id="rId5" Type="http://schemas.openxmlformats.org/officeDocument/2006/relationships/hyperlink" Target="http://www.youtube.com/watch?v=H9VDkvgGmVo"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tryengineering.org/profile/computer-engineering/" TargetMode="External"/><Relationship Id="rId4" Type="http://schemas.openxmlformats.org/officeDocument/2006/relationships/hyperlink" Target="https://tryengineering.org/profile/software-engineering/" TargetMode="External"/><Relationship Id="rId5" Type="http://schemas.openxmlformats.org/officeDocument/2006/relationships/hyperlink" Target="https://tryengineering.org/profile/power-and-nuclear-engineering/" TargetMode="External"/><Relationship Id="rId6" Type="http://schemas.openxmlformats.org/officeDocument/2006/relationships/hyperlink" Target="https://drive.google.com/file/d/0B1e9rTlM5bVHMkZvNm51cFRxMXRNVHdwRjBONkExT2tid0Fn/view" TargetMode="External"/><Relationship Id="rId7" Type="http://schemas.openxmlformats.org/officeDocument/2006/relationships/hyperlink" Target="https://drive.google.com/file/d/0B1e9rTlM5bVHMkZvNm51cFRxMXRNVHdwRjBONkExT2tid0Fn/view" TargetMode="External"/><Relationship Id="rId8"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1.png"/><Relationship Id="rId4" Type="http://schemas.openxmlformats.org/officeDocument/2006/relationships/hyperlink" Target="https://online-journals.org/index.php/i-jep/article/view/5366"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greatachievements.org/" TargetMode="External"/><Relationship Id="rId4" Type="http://schemas.openxmlformats.org/officeDocument/2006/relationships/hyperlink" Target="http://www.greatachievements.org/" TargetMode="External"/><Relationship Id="rId5"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www.engineeringchallenges.org/" TargetMode="Externa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hyperlink" Target="https://tryengineering.org/" TargetMode="External"/><Relationship Id="rId4" Type="http://schemas.openxmlformats.org/officeDocument/2006/relationships/hyperlink" Target="https://tryengineering.org/" TargetMode="External"/><Relationship Id="rId5" Type="http://schemas.openxmlformats.org/officeDocument/2006/relationships/image" Target="../media/image4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8362405561_0_34"/>
          <p:cNvSpPr txBox="1"/>
          <p:nvPr>
            <p:ph type="ctrTitle"/>
          </p:nvPr>
        </p:nvSpPr>
        <p:spPr>
          <a:xfrm>
            <a:off x="952500" y="1816950"/>
            <a:ext cx="6848400" cy="754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520"/>
              <a:buFont typeface="Calibri"/>
              <a:buNone/>
            </a:pPr>
            <a:r>
              <a:rPr lang="en-US" sz="2520"/>
              <a:t>Keysight Lesson </a:t>
            </a:r>
            <a:br>
              <a:rPr lang="en-US" sz="2520"/>
            </a:br>
            <a:r>
              <a:rPr i="1" lang="en-US" sz="2520"/>
              <a:t>Transistor Power: Night Light Challenge</a:t>
            </a:r>
            <a:endParaRPr i="1" sz="2520"/>
          </a:p>
        </p:txBody>
      </p:sp>
      <p:sp>
        <p:nvSpPr>
          <p:cNvPr id="158" name="Google Shape;158;g28362405561_0_34"/>
          <p:cNvSpPr/>
          <p:nvPr/>
        </p:nvSpPr>
        <p:spPr>
          <a:xfrm rot="-5400000">
            <a:off x="1879250" y="2343300"/>
            <a:ext cx="1881000" cy="25284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9" name="Google Shape;159;g28362405561_0_34"/>
          <p:cNvPicPr preferRelativeResize="0"/>
          <p:nvPr/>
        </p:nvPicPr>
        <p:blipFill>
          <a:blip r:embed="rId3">
            <a:alphaModFix/>
          </a:blip>
          <a:stretch>
            <a:fillRect/>
          </a:stretch>
        </p:blipFill>
        <p:spPr>
          <a:xfrm>
            <a:off x="1757713" y="2797875"/>
            <a:ext cx="2124075" cy="1619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8362405561_0_239"/>
          <p:cNvSpPr txBox="1"/>
          <p:nvPr>
            <p:ph idx="1" type="body"/>
          </p:nvPr>
        </p:nvSpPr>
        <p:spPr>
          <a:xfrm>
            <a:off x="639825" y="1076150"/>
            <a:ext cx="4450800" cy="3358200"/>
          </a:xfrm>
          <a:prstGeom prst="rect">
            <a:avLst/>
          </a:prstGeom>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lang="en-US"/>
              <a:t>Pull up all the needed parts for the night light &amp; discuss each(see vocabulary list).</a:t>
            </a:r>
            <a:endParaRPr/>
          </a:p>
          <a:p>
            <a:pPr indent="-355600" lvl="0" marL="457200" rtl="0" algn="l">
              <a:spcBef>
                <a:spcPts val="0"/>
              </a:spcBef>
              <a:spcAft>
                <a:spcPts val="0"/>
              </a:spcAft>
              <a:buSzPts val="2000"/>
              <a:buChar char="•"/>
            </a:pPr>
            <a:r>
              <a:rPr lang="en-US"/>
              <a:t>In teams of two (1) Play (2) Test out how to assemble the parts to create a circuit that has the LED light up when it is dark (a night light). </a:t>
            </a:r>
            <a:endParaRPr/>
          </a:p>
          <a:p>
            <a:pPr indent="-355600" lvl="0" marL="457200" rtl="0" algn="l">
              <a:spcBef>
                <a:spcPts val="0"/>
              </a:spcBef>
              <a:spcAft>
                <a:spcPts val="0"/>
              </a:spcAft>
              <a:buSzPts val="2000"/>
              <a:buChar char="•"/>
            </a:pPr>
            <a:r>
              <a:rPr lang="en-US"/>
              <a:t>Come back to the larger group ready to share what you did and if you were successful.</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sp>
        <p:nvSpPr>
          <p:cNvPr id="219" name="Google Shape;219;g28362405561_0_239"/>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Tinkercad</a:t>
            </a:r>
            <a:r>
              <a:rPr lang="en-US"/>
              <a:t> Circuit</a:t>
            </a:r>
            <a:endParaRPr/>
          </a:p>
        </p:txBody>
      </p:sp>
      <p:pic>
        <p:nvPicPr>
          <p:cNvPr id="220" name="Google Shape;220;g28362405561_0_239"/>
          <p:cNvPicPr preferRelativeResize="0"/>
          <p:nvPr/>
        </p:nvPicPr>
        <p:blipFill>
          <a:blip r:embed="rId3">
            <a:alphaModFix/>
          </a:blip>
          <a:stretch>
            <a:fillRect/>
          </a:stretch>
        </p:blipFill>
        <p:spPr>
          <a:xfrm>
            <a:off x="5172374" y="372150"/>
            <a:ext cx="3434624" cy="1532851"/>
          </a:xfrm>
          <a:prstGeom prst="rect">
            <a:avLst/>
          </a:prstGeom>
          <a:noFill/>
          <a:ln cap="flat" cmpd="sng" w="9525">
            <a:solidFill>
              <a:schemeClr val="dk2"/>
            </a:solidFill>
            <a:prstDash val="solid"/>
            <a:round/>
            <a:headEnd len="sm" w="sm" type="none"/>
            <a:tailEnd len="sm" w="sm" type="none"/>
          </a:ln>
        </p:spPr>
      </p:pic>
      <p:pic>
        <p:nvPicPr>
          <p:cNvPr id="221" name="Google Shape;221;g28362405561_0_239"/>
          <p:cNvPicPr preferRelativeResize="0"/>
          <p:nvPr/>
        </p:nvPicPr>
        <p:blipFill rotWithShape="1">
          <a:blip r:embed="rId4">
            <a:alphaModFix/>
          </a:blip>
          <a:srcRect b="0" l="8343" r="7467" t="0"/>
          <a:stretch/>
        </p:blipFill>
        <p:spPr>
          <a:xfrm>
            <a:off x="6516088" y="2018875"/>
            <a:ext cx="747175" cy="1003300"/>
          </a:xfrm>
          <a:prstGeom prst="rect">
            <a:avLst/>
          </a:prstGeom>
          <a:noFill/>
          <a:ln cap="flat" cmpd="sng" w="9525">
            <a:solidFill>
              <a:schemeClr val="dk2"/>
            </a:solidFill>
            <a:prstDash val="solid"/>
            <a:round/>
            <a:headEnd len="sm" w="sm" type="none"/>
            <a:tailEnd len="sm" w="sm" type="none"/>
          </a:ln>
        </p:spPr>
      </p:pic>
      <p:pic>
        <p:nvPicPr>
          <p:cNvPr id="222" name="Google Shape;222;g28362405561_0_239"/>
          <p:cNvPicPr preferRelativeResize="0"/>
          <p:nvPr/>
        </p:nvPicPr>
        <p:blipFill rotWithShape="1">
          <a:blip r:embed="rId5">
            <a:alphaModFix/>
          </a:blip>
          <a:srcRect b="0" l="0" r="0" t="0"/>
          <a:stretch/>
        </p:blipFill>
        <p:spPr>
          <a:xfrm>
            <a:off x="5473063" y="2018875"/>
            <a:ext cx="813475" cy="1003300"/>
          </a:xfrm>
          <a:prstGeom prst="rect">
            <a:avLst/>
          </a:prstGeom>
          <a:noFill/>
          <a:ln cap="flat" cmpd="sng" w="9525">
            <a:solidFill>
              <a:schemeClr val="dk2"/>
            </a:solidFill>
            <a:prstDash val="solid"/>
            <a:round/>
            <a:headEnd len="sm" w="sm" type="none"/>
            <a:tailEnd len="sm" w="sm" type="none"/>
          </a:ln>
        </p:spPr>
      </p:pic>
      <p:pic>
        <p:nvPicPr>
          <p:cNvPr id="223" name="Google Shape;223;g28362405561_0_239"/>
          <p:cNvPicPr preferRelativeResize="0"/>
          <p:nvPr/>
        </p:nvPicPr>
        <p:blipFill>
          <a:blip r:embed="rId6">
            <a:alphaModFix/>
          </a:blip>
          <a:stretch>
            <a:fillRect/>
          </a:stretch>
        </p:blipFill>
        <p:spPr>
          <a:xfrm>
            <a:off x="7439955" y="2018875"/>
            <a:ext cx="827045" cy="1003300"/>
          </a:xfrm>
          <a:prstGeom prst="rect">
            <a:avLst/>
          </a:prstGeom>
          <a:noFill/>
          <a:ln cap="flat" cmpd="sng" w="9525">
            <a:solidFill>
              <a:schemeClr val="dk2"/>
            </a:solidFill>
            <a:prstDash val="solid"/>
            <a:round/>
            <a:headEnd len="sm" w="sm" type="none"/>
            <a:tailEnd len="sm" w="sm" type="none"/>
          </a:ln>
        </p:spPr>
      </p:pic>
      <p:pic>
        <p:nvPicPr>
          <p:cNvPr id="224" name="Google Shape;224;g28362405561_0_239"/>
          <p:cNvPicPr preferRelativeResize="0"/>
          <p:nvPr/>
        </p:nvPicPr>
        <p:blipFill rotWithShape="1">
          <a:blip r:embed="rId7">
            <a:alphaModFix/>
          </a:blip>
          <a:srcRect b="10071" l="0" r="0" t="0"/>
          <a:stretch/>
        </p:blipFill>
        <p:spPr>
          <a:xfrm>
            <a:off x="5927425" y="3136050"/>
            <a:ext cx="813450" cy="970925"/>
          </a:xfrm>
          <a:prstGeom prst="rect">
            <a:avLst/>
          </a:prstGeom>
          <a:noFill/>
          <a:ln cap="flat" cmpd="sng" w="9525">
            <a:solidFill>
              <a:schemeClr val="dk2"/>
            </a:solidFill>
            <a:prstDash val="solid"/>
            <a:round/>
            <a:headEnd len="sm" w="sm" type="none"/>
            <a:tailEnd len="sm" w="sm" type="none"/>
          </a:ln>
        </p:spPr>
      </p:pic>
      <p:pic>
        <p:nvPicPr>
          <p:cNvPr id="225" name="Google Shape;225;g28362405561_0_239"/>
          <p:cNvPicPr preferRelativeResize="0"/>
          <p:nvPr/>
        </p:nvPicPr>
        <p:blipFill rotWithShape="1">
          <a:blip r:embed="rId8">
            <a:alphaModFix/>
          </a:blip>
          <a:srcRect b="0" l="0" r="8147" t="0"/>
          <a:stretch/>
        </p:blipFill>
        <p:spPr>
          <a:xfrm>
            <a:off x="7024087" y="3136050"/>
            <a:ext cx="747175" cy="970925"/>
          </a:xfrm>
          <a:prstGeom prst="rect">
            <a:avLst/>
          </a:prstGeom>
          <a:noFill/>
          <a:ln cap="flat" cmpd="sng" w="9525">
            <a:solidFill>
              <a:schemeClr val="dk2"/>
            </a:solidFill>
            <a:prstDash val="solid"/>
            <a:round/>
            <a:headEnd len="sm" w="sm" type="none"/>
            <a:tailEnd len="sm" w="sm" type="none"/>
          </a:ln>
        </p:spPr>
      </p:pic>
      <p:sp>
        <p:nvSpPr>
          <p:cNvPr id="226" name="Google Shape;226;g28362405561_0_239"/>
          <p:cNvSpPr txBox="1"/>
          <p:nvPr/>
        </p:nvSpPr>
        <p:spPr>
          <a:xfrm>
            <a:off x="7577700" y="3386525"/>
            <a:ext cx="4020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X2</a:t>
            </a:r>
            <a:endParaRPr b="1">
              <a:solidFill>
                <a:schemeClr val="dk1"/>
              </a:solidFill>
              <a:latin typeface="Calibri"/>
              <a:ea typeface="Calibri"/>
              <a:cs typeface="Calibri"/>
              <a:sym typeface="Calibri"/>
            </a:endParaRPr>
          </a:p>
        </p:txBody>
      </p:sp>
      <p:sp>
        <p:nvSpPr>
          <p:cNvPr id="227" name="Google Shape;227;g28362405561_0_239"/>
          <p:cNvSpPr txBox="1"/>
          <p:nvPr/>
        </p:nvSpPr>
        <p:spPr>
          <a:xfrm>
            <a:off x="6516088" y="3386525"/>
            <a:ext cx="4020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X4</a:t>
            </a:r>
            <a:endParaRPr b="1">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8362405561_0_204"/>
          <p:cNvSpPr txBox="1"/>
          <p:nvPr>
            <p:ph idx="1" type="body"/>
          </p:nvPr>
        </p:nvSpPr>
        <p:spPr>
          <a:xfrm>
            <a:off x="639826" y="1076150"/>
            <a:ext cx="3505500" cy="3071400"/>
          </a:xfrm>
          <a:prstGeom prst="rect">
            <a:avLst/>
          </a:prstGeom>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lang="en-US"/>
              <a:t>Do you need two resistors?</a:t>
            </a:r>
            <a:endParaRPr/>
          </a:p>
          <a:p>
            <a:pPr indent="-355600" lvl="0" marL="457200" rtl="0" algn="l">
              <a:spcBef>
                <a:spcPts val="0"/>
              </a:spcBef>
              <a:spcAft>
                <a:spcPts val="0"/>
              </a:spcAft>
              <a:buSzPts val="2000"/>
              <a:buChar char="•"/>
            </a:pPr>
            <a:r>
              <a:rPr lang="en-US"/>
              <a:t>What </a:t>
            </a:r>
            <a:r>
              <a:rPr lang="en-US"/>
              <a:t>would</a:t>
            </a:r>
            <a:r>
              <a:rPr lang="en-US"/>
              <a:t> more power or less </a:t>
            </a:r>
            <a:r>
              <a:rPr lang="en-US"/>
              <a:t>power</a:t>
            </a:r>
            <a:r>
              <a:rPr lang="en-US"/>
              <a:t> do?</a:t>
            </a:r>
            <a:endParaRPr/>
          </a:p>
          <a:p>
            <a:pPr indent="-355600" lvl="0" marL="457200" rtl="0" algn="l">
              <a:spcBef>
                <a:spcPts val="0"/>
              </a:spcBef>
              <a:spcAft>
                <a:spcPts val="0"/>
              </a:spcAft>
              <a:buSzPts val="2000"/>
              <a:buChar char="•"/>
            </a:pPr>
            <a:r>
              <a:rPr lang="en-US"/>
              <a:t>What would </a:t>
            </a:r>
            <a:r>
              <a:rPr lang="en-US"/>
              <a:t>happen</a:t>
            </a:r>
            <a:r>
              <a:rPr lang="en-US"/>
              <a:t> if you did not have the transistor?</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sp>
        <p:nvSpPr>
          <p:cNvPr id="233" name="Google Shape;233;g28362405561_0_204"/>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Demo the Creation of the Night Light</a:t>
            </a:r>
            <a:endParaRPr/>
          </a:p>
        </p:txBody>
      </p:sp>
      <p:pic>
        <p:nvPicPr>
          <p:cNvPr id="234" name="Google Shape;234;g28362405561_0_204"/>
          <p:cNvPicPr preferRelativeResize="0"/>
          <p:nvPr/>
        </p:nvPicPr>
        <p:blipFill>
          <a:blip r:embed="rId3">
            <a:alphaModFix/>
          </a:blip>
          <a:stretch>
            <a:fillRect/>
          </a:stretch>
        </p:blipFill>
        <p:spPr>
          <a:xfrm>
            <a:off x="4384134" y="1111700"/>
            <a:ext cx="4194191" cy="30003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c0c1ca9189_1_180"/>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Night Light with Playdough</a:t>
            </a:r>
            <a:endParaRPr/>
          </a:p>
        </p:txBody>
      </p:sp>
      <p:sp>
        <p:nvSpPr>
          <p:cNvPr id="240" name="Google Shape;240;g2c0c1ca9189_1_180"/>
          <p:cNvSpPr txBox="1"/>
          <p:nvPr/>
        </p:nvSpPr>
        <p:spPr>
          <a:xfrm>
            <a:off x="639425" y="1100650"/>
            <a:ext cx="5118000" cy="18471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90000"/>
              </a:lnSpc>
              <a:spcBef>
                <a:spcPts val="750"/>
              </a:spcBef>
              <a:spcAft>
                <a:spcPts val="0"/>
              </a:spcAft>
              <a:buClr>
                <a:srgbClr val="00B0F0"/>
              </a:buClr>
              <a:buSzPts val="2000"/>
              <a:buChar char="•"/>
            </a:pPr>
            <a:r>
              <a:rPr lang="en-US" sz="2000">
                <a:solidFill>
                  <a:schemeClr val="dk1"/>
                </a:solidFill>
                <a:latin typeface="Calibri"/>
                <a:ea typeface="Calibri"/>
                <a:cs typeface="Calibri"/>
                <a:sym typeface="Calibri"/>
              </a:rPr>
              <a:t>Re</a:t>
            </a:r>
            <a:r>
              <a:rPr lang="en-US" sz="2000">
                <a:solidFill>
                  <a:schemeClr val="dk1"/>
                </a:solidFill>
                <a:latin typeface="Calibri"/>
                <a:ea typeface="Calibri"/>
                <a:cs typeface="Calibri"/>
                <a:sym typeface="Calibri"/>
              </a:rPr>
              <a:t>plicate the Tinkercad circuit using the required material for the playdough circuit. Iterate to get the night light to work</a:t>
            </a:r>
            <a:endParaRPr sz="2000">
              <a:solidFill>
                <a:schemeClr val="dk1"/>
              </a:solidFill>
              <a:latin typeface="Calibri"/>
              <a:ea typeface="Calibri"/>
              <a:cs typeface="Calibri"/>
              <a:sym typeface="Calibri"/>
            </a:endParaRPr>
          </a:p>
          <a:p>
            <a:pPr indent="-355600" lvl="0" marL="457200" marR="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Test: cover the photoresistor with your hand or place it in a dark area. The LED should light up when it’s dark.</a:t>
            </a:r>
            <a:endParaRPr sz="1100">
              <a:solidFill>
                <a:schemeClr val="dk1"/>
              </a:solidFill>
              <a:latin typeface="Roboto Light"/>
              <a:ea typeface="Roboto Light"/>
              <a:cs typeface="Roboto Light"/>
              <a:sym typeface="Roboto Light"/>
            </a:endParaRPr>
          </a:p>
        </p:txBody>
      </p:sp>
      <p:pic>
        <p:nvPicPr>
          <p:cNvPr id="241" name="Google Shape;241;g2c0c1ca9189_1_180"/>
          <p:cNvPicPr preferRelativeResize="0"/>
          <p:nvPr/>
        </p:nvPicPr>
        <p:blipFill>
          <a:blip r:embed="rId3">
            <a:alphaModFix/>
          </a:blip>
          <a:stretch>
            <a:fillRect/>
          </a:stretch>
        </p:blipFill>
        <p:spPr>
          <a:xfrm>
            <a:off x="5977525" y="560925"/>
            <a:ext cx="2384825" cy="1651000"/>
          </a:xfrm>
          <a:prstGeom prst="rect">
            <a:avLst/>
          </a:prstGeom>
          <a:noFill/>
          <a:ln cap="flat" cmpd="sng" w="12700">
            <a:solidFill>
              <a:srgbClr val="000000"/>
            </a:solidFill>
            <a:prstDash val="solid"/>
            <a:miter lim="8000"/>
            <a:headEnd len="sm" w="sm" type="none"/>
            <a:tailEnd len="sm" w="sm" type="none"/>
          </a:ln>
        </p:spPr>
      </p:pic>
      <p:pic>
        <p:nvPicPr>
          <p:cNvPr id="242" name="Google Shape;242;g2c0c1ca9189_1_180"/>
          <p:cNvPicPr preferRelativeResize="0"/>
          <p:nvPr/>
        </p:nvPicPr>
        <p:blipFill>
          <a:blip r:embed="rId4">
            <a:alphaModFix/>
          </a:blip>
          <a:stretch>
            <a:fillRect/>
          </a:stretch>
        </p:blipFill>
        <p:spPr>
          <a:xfrm rot="-5400000">
            <a:off x="6278100" y="2010775"/>
            <a:ext cx="1803325" cy="24044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c0c1ca9189_1_186"/>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Helpful Hints</a:t>
            </a:r>
            <a:endParaRPr/>
          </a:p>
        </p:txBody>
      </p:sp>
      <p:sp>
        <p:nvSpPr>
          <p:cNvPr id="248" name="Google Shape;248;g2c0c1ca9189_1_186"/>
          <p:cNvSpPr txBox="1"/>
          <p:nvPr/>
        </p:nvSpPr>
        <p:spPr>
          <a:xfrm>
            <a:off x="719675" y="1047750"/>
            <a:ext cx="8001000" cy="1943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90000"/>
              </a:lnSpc>
              <a:spcBef>
                <a:spcPts val="750"/>
              </a:spcBef>
              <a:spcAft>
                <a:spcPts val="0"/>
              </a:spcAft>
              <a:buClr>
                <a:srgbClr val="00B0F0"/>
              </a:buClr>
              <a:buSzPts val="2000"/>
              <a:buChar char="•"/>
            </a:pPr>
            <a:r>
              <a:rPr lang="en-US" sz="2000">
                <a:solidFill>
                  <a:schemeClr val="dk1"/>
                </a:solidFill>
                <a:latin typeface="Calibri"/>
                <a:ea typeface="Calibri"/>
                <a:cs typeface="Calibri"/>
                <a:sym typeface="Calibri"/>
              </a:rPr>
              <a:t>Consider Polarity of the LED (long leg is </a:t>
            </a:r>
            <a:r>
              <a:rPr lang="en-US" sz="2000">
                <a:solidFill>
                  <a:schemeClr val="dk1"/>
                </a:solidFill>
                <a:latin typeface="Calibri"/>
                <a:ea typeface="Calibri"/>
                <a:cs typeface="Calibri"/>
                <a:sym typeface="Calibri"/>
              </a:rPr>
              <a:t>positive</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indent="-355600" lvl="0" marL="457200" marR="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Consider using clay to avoid shots in your playdough circuit</a:t>
            </a:r>
            <a:endParaRPr sz="2000">
              <a:solidFill>
                <a:schemeClr val="dk1"/>
              </a:solidFill>
              <a:latin typeface="Calibri"/>
              <a:ea typeface="Calibri"/>
              <a:cs typeface="Calibri"/>
              <a:sym typeface="Calibri"/>
            </a:endParaRPr>
          </a:p>
          <a:p>
            <a:pPr indent="-355600" lvl="0" marL="457200" marR="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Typically the flat face of the </a:t>
            </a:r>
            <a:r>
              <a:rPr lang="en-US" sz="2000">
                <a:solidFill>
                  <a:schemeClr val="dk1"/>
                </a:solidFill>
                <a:latin typeface="Calibri"/>
                <a:ea typeface="Calibri"/>
                <a:cs typeface="Calibri"/>
                <a:sym typeface="Calibri"/>
              </a:rPr>
              <a:t>transistor</a:t>
            </a:r>
            <a:r>
              <a:rPr lang="en-US" sz="2000">
                <a:solidFill>
                  <a:schemeClr val="dk1"/>
                </a:solidFill>
                <a:latin typeface="Calibri"/>
                <a:ea typeface="Calibri"/>
                <a:cs typeface="Calibri"/>
                <a:sym typeface="Calibri"/>
              </a:rPr>
              <a:t> is the </a:t>
            </a:r>
            <a:r>
              <a:rPr lang="en-US" sz="2000">
                <a:solidFill>
                  <a:schemeClr val="dk1"/>
                </a:solidFill>
                <a:latin typeface="Calibri"/>
                <a:ea typeface="Calibri"/>
                <a:cs typeface="Calibri"/>
                <a:sym typeface="Calibri"/>
              </a:rPr>
              <a:t>front with the Emitter (left) and Collector (right). It will depend on the transistor you have so check the datasheet to make sure or just flip it if it isn’t working.</a:t>
            </a:r>
            <a:endParaRPr sz="2000">
              <a:solidFill>
                <a:schemeClr val="dk1"/>
              </a:solidFill>
              <a:latin typeface="Calibri"/>
              <a:ea typeface="Calibri"/>
              <a:cs typeface="Calibri"/>
              <a:sym typeface="Calibri"/>
            </a:endParaRPr>
          </a:p>
          <a:p>
            <a:pPr indent="0" lvl="0" marL="0" marR="0" rtl="0" algn="l">
              <a:lnSpc>
                <a:spcPct val="90000"/>
              </a:lnSpc>
              <a:spcBef>
                <a:spcPts val="75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8362405561_0_335"/>
          <p:cNvSpPr txBox="1"/>
          <p:nvPr>
            <p:ph idx="1" type="body"/>
          </p:nvPr>
        </p:nvSpPr>
        <p:spPr>
          <a:xfrm>
            <a:off x="639825" y="1076150"/>
            <a:ext cx="53292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D</a:t>
            </a:r>
            <a:r>
              <a:rPr lang="en-US"/>
              <a:t>esign a housing (cover) for the night light </a:t>
            </a:r>
            <a:r>
              <a:rPr lang="en-US"/>
              <a:t>circuit</a:t>
            </a:r>
            <a:r>
              <a:rPr lang="en-US"/>
              <a:t>. </a:t>
            </a:r>
            <a:endParaRPr/>
          </a:p>
          <a:p>
            <a:pPr indent="0" lvl="0" marL="0" rtl="0" algn="l">
              <a:spcBef>
                <a:spcPts val="750"/>
              </a:spcBef>
              <a:spcAft>
                <a:spcPts val="0"/>
              </a:spcAft>
              <a:buNone/>
            </a:pPr>
            <a:r>
              <a:rPr lang="en-US"/>
              <a:t>See sample (actually a house design out of index cards and marker)</a:t>
            </a:r>
            <a:endParaRPr/>
          </a:p>
          <a:p>
            <a:pPr indent="-355600" lvl="0" marL="457200" rtl="0" algn="l">
              <a:spcBef>
                <a:spcPts val="750"/>
              </a:spcBef>
              <a:spcAft>
                <a:spcPts val="0"/>
              </a:spcAft>
              <a:buSzPts val="2000"/>
              <a:buChar char="•"/>
            </a:pPr>
            <a:r>
              <a:rPr lang="en-US"/>
              <a:t>Consider turning the playdough circuit into a paper circuit with copper tape. </a:t>
            </a:r>
            <a:endParaRPr/>
          </a:p>
          <a:p>
            <a:pPr indent="0" lvl="0" marL="457200" rtl="0" algn="l">
              <a:spcBef>
                <a:spcPts val="750"/>
              </a:spcBef>
              <a:spcAft>
                <a:spcPts val="0"/>
              </a:spcAft>
              <a:buNone/>
            </a:pPr>
            <a:r>
              <a:rPr lang="en-US"/>
              <a:t> </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sp>
        <p:nvSpPr>
          <p:cNvPr id="254" name="Google Shape;254;g28362405561_0_335"/>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Night Light Housing Design</a:t>
            </a:r>
            <a:endParaRPr/>
          </a:p>
        </p:txBody>
      </p:sp>
      <p:pic>
        <p:nvPicPr>
          <p:cNvPr id="255" name="Google Shape;255;g28362405561_0_335"/>
          <p:cNvPicPr preferRelativeResize="0"/>
          <p:nvPr/>
        </p:nvPicPr>
        <p:blipFill>
          <a:blip r:embed="rId3">
            <a:alphaModFix/>
          </a:blip>
          <a:stretch>
            <a:fillRect/>
          </a:stretch>
        </p:blipFill>
        <p:spPr>
          <a:xfrm>
            <a:off x="6014549" y="1031063"/>
            <a:ext cx="2256876" cy="30091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c0c1ca9189_1_222"/>
          <p:cNvSpPr txBox="1"/>
          <p:nvPr>
            <p:ph idx="1" type="body"/>
          </p:nvPr>
        </p:nvSpPr>
        <p:spPr>
          <a:xfrm>
            <a:off x="639825" y="1298075"/>
            <a:ext cx="7938900" cy="3015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750"/>
              </a:spcBef>
              <a:spcAft>
                <a:spcPts val="0"/>
              </a:spcAft>
              <a:buSzPts val="2000"/>
              <a:buNone/>
            </a:pPr>
            <a:r>
              <a:rPr lang="en-US" sz="2300">
                <a:latin typeface="Century Gothic"/>
                <a:ea typeface="Century Gothic"/>
                <a:cs typeface="Century Gothic"/>
                <a:sym typeface="Century Gothic"/>
              </a:rPr>
              <a:t>If your circuit does not work, don’t worry, we expect that. Engineers fail and they try again and again. So troubleshoot and then redesign until you get your best solution. Failure is part of the process! Have fun!</a:t>
            </a:r>
            <a:endParaRPr sz="2300">
              <a:latin typeface="Century Gothic"/>
              <a:ea typeface="Century Gothic"/>
              <a:cs typeface="Century Gothic"/>
              <a:sym typeface="Century Gothic"/>
            </a:endParaRPr>
          </a:p>
          <a:p>
            <a:pPr indent="0" lvl="0" marL="0" rtl="0" algn="l">
              <a:lnSpc>
                <a:spcPct val="100000"/>
              </a:lnSpc>
              <a:spcBef>
                <a:spcPts val="750"/>
              </a:spcBef>
              <a:spcAft>
                <a:spcPts val="0"/>
              </a:spcAft>
              <a:buSzPts val="2000"/>
              <a:buNone/>
            </a:pPr>
            <a:r>
              <a:t/>
            </a:r>
            <a:endParaRPr sz="2300">
              <a:latin typeface="Century Gothic"/>
              <a:ea typeface="Century Gothic"/>
              <a:cs typeface="Century Gothic"/>
              <a:sym typeface="Century Gothic"/>
            </a:endParaRPr>
          </a:p>
          <a:p>
            <a:pPr indent="0" lvl="0" marL="0" rtl="0" algn="ctr">
              <a:lnSpc>
                <a:spcPct val="100000"/>
              </a:lnSpc>
              <a:spcBef>
                <a:spcPts val="750"/>
              </a:spcBef>
              <a:spcAft>
                <a:spcPts val="0"/>
              </a:spcAft>
              <a:buSzPts val="2000"/>
              <a:buNone/>
            </a:pPr>
            <a:r>
              <a:rPr lang="en-US" sz="2300">
                <a:latin typeface="Century Gothic"/>
                <a:ea typeface="Century Gothic"/>
                <a:cs typeface="Century Gothic"/>
                <a:sym typeface="Century Gothic"/>
              </a:rPr>
              <a:t>Ready, Set, Let’s Engineer!</a:t>
            </a:r>
            <a:endParaRPr sz="2300">
              <a:latin typeface="Century Gothic"/>
              <a:ea typeface="Century Gothic"/>
              <a:cs typeface="Century Gothic"/>
              <a:sym typeface="Century Gothic"/>
            </a:endParaRPr>
          </a:p>
          <a:p>
            <a:pPr indent="0" lvl="0" marL="0" rtl="0" algn="ctr">
              <a:lnSpc>
                <a:spcPct val="100000"/>
              </a:lnSpc>
              <a:spcBef>
                <a:spcPts val="750"/>
              </a:spcBef>
              <a:spcAft>
                <a:spcPts val="0"/>
              </a:spcAft>
              <a:buSzPts val="2000"/>
              <a:buNone/>
            </a:pPr>
            <a:r>
              <a:t/>
            </a:r>
            <a:endParaRPr sz="2800"/>
          </a:p>
        </p:txBody>
      </p:sp>
      <p:sp>
        <p:nvSpPr>
          <p:cNvPr id="261" name="Google Shape;261;g2c0c1ca9189_1_222"/>
          <p:cNvSpPr txBox="1"/>
          <p:nvPr>
            <p:ph type="title"/>
          </p:nvPr>
        </p:nvSpPr>
        <p:spPr>
          <a:xfrm>
            <a:off x="639824" y="323531"/>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Failure is part of the process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c0b82f6d68_0_49"/>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Reflect &amp; Debrief</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c0b82f6d68_0_323"/>
          <p:cNvSpPr txBox="1"/>
          <p:nvPr>
            <p:ph idx="1" type="body"/>
          </p:nvPr>
        </p:nvSpPr>
        <p:spPr>
          <a:xfrm>
            <a:off x="639815" y="1076139"/>
            <a:ext cx="7938900" cy="30714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90000"/>
              </a:lnSpc>
              <a:spcBef>
                <a:spcPts val="750"/>
              </a:spcBef>
              <a:spcAft>
                <a:spcPts val="0"/>
              </a:spcAft>
              <a:buSzPts val="2000"/>
              <a:buChar char="•"/>
            </a:pPr>
            <a:r>
              <a:rPr lang="en-US"/>
              <a:t>How does the Tinkercad model you made compare to the playdough night light created?</a:t>
            </a:r>
            <a:endParaRPr/>
          </a:p>
          <a:p>
            <a:pPr indent="-355600" lvl="0" marL="457200" rtl="0" algn="l">
              <a:lnSpc>
                <a:spcPct val="90000"/>
              </a:lnSpc>
              <a:spcBef>
                <a:spcPts val="750"/>
              </a:spcBef>
              <a:spcAft>
                <a:spcPts val="0"/>
              </a:spcAft>
              <a:buSzPts val="2000"/>
              <a:buChar char="•"/>
            </a:pPr>
            <a:r>
              <a:rPr lang="en-US"/>
              <a:t>What challenges did you run into in creating night light? What other tools or materials might have helped you?</a:t>
            </a:r>
            <a:endParaRPr/>
          </a:p>
          <a:p>
            <a:pPr indent="-355600" lvl="0" marL="457200" rtl="0" algn="l">
              <a:lnSpc>
                <a:spcPct val="90000"/>
              </a:lnSpc>
              <a:spcBef>
                <a:spcPts val="750"/>
              </a:spcBef>
              <a:spcAft>
                <a:spcPts val="0"/>
              </a:spcAft>
              <a:buSzPts val="2000"/>
              <a:buChar char="•"/>
            </a:pPr>
            <a:r>
              <a:rPr lang="en-US"/>
              <a:t>What did you like best and least about your housing?   </a:t>
            </a:r>
            <a:endParaRPr/>
          </a:p>
          <a:p>
            <a:pPr indent="0" lvl="0" marL="457200" marR="0" rtl="0" algn="l">
              <a:lnSpc>
                <a:spcPct val="90000"/>
              </a:lnSpc>
              <a:spcBef>
                <a:spcPts val="750"/>
              </a:spcBef>
              <a:spcAft>
                <a:spcPts val="0"/>
              </a:spcAft>
              <a:buSzPts val="2000"/>
              <a:buNone/>
            </a:pPr>
            <a:r>
              <a:t/>
            </a:r>
            <a:endParaRPr/>
          </a:p>
        </p:txBody>
      </p:sp>
      <p:sp>
        <p:nvSpPr>
          <p:cNvPr id="272" name="Google Shape;272;g2c0b82f6d68_0_323"/>
          <p:cNvSpPr txBox="1"/>
          <p:nvPr>
            <p:ph type="title"/>
          </p:nvPr>
        </p:nvSpPr>
        <p:spPr>
          <a:xfrm>
            <a:off x="639824" y="316995"/>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Reflection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c0b82f6d68_0_65"/>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Engineering Design Process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c0b82f6d68_0_69"/>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283" name="Google Shape;283;g2c0b82f6d68_0_69"/>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The Engineering Design Process</a:t>
            </a:r>
            <a:endParaRPr/>
          </a:p>
        </p:txBody>
      </p:sp>
      <p:sp>
        <p:nvSpPr>
          <p:cNvPr id="284" name="Google Shape;284;g2c0b82f6d68_0_69"/>
          <p:cNvSpPr/>
          <p:nvPr/>
        </p:nvSpPr>
        <p:spPr>
          <a:xfrm>
            <a:off x="830181" y="1106907"/>
            <a:ext cx="4206300" cy="32397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From brainstorming ideas to testing prototypes, iterating through the design process helps engineers to develop more creative products and processes. &#10;&#10;TeachEngineering has over 1,500 FREE lessons and activities. Visit https://www.teachengineering.org/ for more!&#10;&#10;Music: Italian Afternoon - Twin Musicom&#10;&#10;You’re free to use this song in any of your videos, but you must include the following in your video description:&#10;Italian Afternoon by Twin Musicom is licensed under a Creative Commons Attribution license (https://creativecommons.org/licenses/by/4.0/)&#10;Artist: http://www.twinmusicom.org/" id="285" name="Google Shape;285;g2c0b82f6d68_0_69" title="Engineering Design Process">
            <a:hlinkClick r:id="rId3"/>
          </p:cNvPr>
          <p:cNvPicPr preferRelativeResize="0"/>
          <p:nvPr/>
        </p:nvPicPr>
        <p:blipFill rotWithShape="1">
          <a:blip r:embed="rId4">
            <a:alphaModFix/>
          </a:blip>
          <a:srcRect b="0" l="0" r="0" t="0"/>
          <a:stretch/>
        </p:blipFill>
        <p:spPr>
          <a:xfrm>
            <a:off x="918341" y="1226277"/>
            <a:ext cx="4023360" cy="3029584"/>
          </a:xfrm>
          <a:prstGeom prst="rect">
            <a:avLst/>
          </a:prstGeom>
          <a:noFill/>
          <a:ln>
            <a:noFill/>
          </a:ln>
        </p:spPr>
      </p:pic>
      <p:sp>
        <p:nvSpPr>
          <p:cNvPr id="286" name="Google Shape;286;g2c0b82f6d68_0_69"/>
          <p:cNvSpPr txBox="1"/>
          <p:nvPr/>
        </p:nvSpPr>
        <p:spPr>
          <a:xfrm>
            <a:off x="5260196" y="1886231"/>
            <a:ext cx="3157200" cy="172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Learn about the engineering design process (EDP). The process engineers use to solve problems.</a:t>
            </a:r>
            <a:br>
              <a:rPr b="0" i="0" lang="en-US" sz="2000" u="none" cap="none" strike="noStrike">
                <a:solidFill>
                  <a:schemeClr val="dk1"/>
                </a:solidFill>
                <a:latin typeface="Calibri"/>
                <a:ea typeface="Calibri"/>
                <a:cs typeface="Calibri"/>
                <a:sym typeface="Calibri"/>
              </a:rPr>
            </a:br>
            <a:r>
              <a:rPr b="0" i="1" lang="en-US" sz="1400" u="none" cap="none" strike="noStrike">
                <a:solidFill>
                  <a:schemeClr val="dk1"/>
                </a:solidFill>
                <a:latin typeface="Calibri"/>
                <a:ea typeface="Calibri"/>
                <a:cs typeface="Calibri"/>
                <a:sym typeface="Calibri"/>
              </a:rPr>
              <a:t>(Video 1:47)</a:t>
            </a:r>
            <a:br>
              <a:rPr b="0" i="1" lang="en-US" sz="1400" u="none" cap="none" strike="noStrike">
                <a:solidFill>
                  <a:schemeClr val="dk1"/>
                </a:solidFill>
                <a:latin typeface="Calibri"/>
                <a:ea typeface="Calibri"/>
                <a:cs typeface="Calibri"/>
                <a:sym typeface="Calibri"/>
              </a:rPr>
            </a:br>
            <a:br>
              <a:rPr b="0" i="1" lang="en-US" sz="1400" u="none" cap="none" strike="noStrike">
                <a:solidFill>
                  <a:schemeClr val="dk1"/>
                </a:solidFill>
                <a:latin typeface="Calibri"/>
                <a:ea typeface="Calibri"/>
                <a:cs typeface="Calibri"/>
                <a:sym typeface="Calibri"/>
              </a:rPr>
            </a:br>
            <a:endParaRPr b="0" i="1" sz="1400" u="none" cap="none" strike="noStrike">
              <a:solidFill>
                <a:schemeClr val="dk1"/>
              </a:solidFill>
              <a:highlight>
                <a:srgbClr val="FFFF00"/>
              </a:highlight>
              <a:latin typeface="Calibri"/>
              <a:ea typeface="Calibri"/>
              <a:cs typeface="Calibri"/>
              <a:sym typeface="Calibri"/>
            </a:endParaRPr>
          </a:p>
        </p:txBody>
      </p:sp>
      <p:sp>
        <p:nvSpPr>
          <p:cNvPr id="287" name="Google Shape;287;g2c0b82f6d68_0_69"/>
          <p:cNvSpPr txBox="1"/>
          <p:nvPr/>
        </p:nvSpPr>
        <p:spPr>
          <a:xfrm>
            <a:off x="782052" y="4463329"/>
            <a:ext cx="4608000" cy="4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chemeClr val="dk1"/>
                </a:solidFill>
                <a:latin typeface="Calibri"/>
                <a:ea typeface="Calibri"/>
                <a:cs typeface="Calibri"/>
                <a:sym typeface="Calibri"/>
              </a:rPr>
              <a:t>Source: TeachEngineering YouTube Channel </a:t>
            </a:r>
            <a:r>
              <a:rPr b="0" i="1" lang="en-US" sz="800" u="sng" cap="none" strike="noStrike">
                <a:solidFill>
                  <a:srgbClr val="000000"/>
                </a:solidFill>
                <a:latin typeface="Arial"/>
                <a:ea typeface="Arial"/>
                <a:cs typeface="Arial"/>
                <a:sym typeface="Arial"/>
                <a:hlinkClick r:id="rId5">
                  <a:extLst>
                    <a:ext uri="{A12FA001-AC4F-418D-AE19-62706E023703}">
                      <ahyp:hlinkClr val="tx"/>
                    </a:ext>
                  </a:extLst>
                </a:hlinkClick>
              </a:rPr>
              <a:t>http://www.youtube.com/watch?v=b0ISWaNoz-c</a:t>
            </a:r>
            <a:r>
              <a:rPr b="0" i="1" lang="en-US" sz="800" u="none" cap="none" strike="noStrike">
                <a:solidFill>
                  <a:schemeClr val="dk1"/>
                </a:solidFill>
                <a:latin typeface="Calibri"/>
                <a:ea typeface="Calibri"/>
                <a:cs typeface="Calibri"/>
                <a:sym typeface="Calibri"/>
              </a:rPr>
              <a:t> </a:t>
            </a:r>
            <a:endParaRPr b="0" i="1" sz="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8362405561_0_22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600"/>
              <a:t>What are these and how are they connected?</a:t>
            </a:r>
            <a:endParaRPr sz="2600"/>
          </a:p>
        </p:txBody>
      </p:sp>
      <p:pic>
        <p:nvPicPr>
          <p:cNvPr descr="Source Bigstock" id="165" name="Google Shape;165;g28362405561_0_223"/>
          <p:cNvPicPr preferRelativeResize="0"/>
          <p:nvPr/>
        </p:nvPicPr>
        <p:blipFill>
          <a:blip r:embed="rId3">
            <a:alphaModFix/>
          </a:blip>
          <a:stretch>
            <a:fillRect/>
          </a:stretch>
        </p:blipFill>
        <p:spPr>
          <a:xfrm>
            <a:off x="529100" y="1162850"/>
            <a:ext cx="4258000" cy="2817800"/>
          </a:xfrm>
          <a:prstGeom prst="rect">
            <a:avLst/>
          </a:prstGeom>
          <a:noFill/>
          <a:ln cap="flat" cmpd="sng" w="12700">
            <a:solidFill>
              <a:srgbClr val="000000"/>
            </a:solidFill>
            <a:prstDash val="solid"/>
            <a:miter lim="8000"/>
            <a:headEnd len="sm" w="sm" type="none"/>
            <a:tailEnd len="sm" w="sm" type="none"/>
          </a:ln>
        </p:spPr>
      </p:pic>
      <p:pic>
        <p:nvPicPr>
          <p:cNvPr id="166" name="Google Shape;166;g28362405561_0_223"/>
          <p:cNvPicPr preferRelativeResize="0"/>
          <p:nvPr/>
        </p:nvPicPr>
        <p:blipFill>
          <a:blip r:embed="rId4">
            <a:alphaModFix/>
          </a:blip>
          <a:stretch>
            <a:fillRect/>
          </a:stretch>
        </p:blipFill>
        <p:spPr>
          <a:xfrm>
            <a:off x="4916274" y="1162850"/>
            <a:ext cx="3696272" cy="28178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c0b82f6d68_0_78"/>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294" name="Google Shape;294;g2c0b82f6d68_0_7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Engineering Design Process</a:t>
            </a:r>
            <a:endParaRPr/>
          </a:p>
        </p:txBody>
      </p:sp>
      <p:sp>
        <p:nvSpPr>
          <p:cNvPr id="295" name="Google Shape;295;g2c0b82f6d68_0_78"/>
          <p:cNvSpPr txBox="1"/>
          <p:nvPr>
            <p:ph idx="1" type="body"/>
          </p:nvPr>
        </p:nvSpPr>
        <p:spPr>
          <a:xfrm>
            <a:off x="639821" y="1076150"/>
            <a:ext cx="4846500" cy="3071400"/>
          </a:xfrm>
          <a:prstGeom prst="rect">
            <a:avLst/>
          </a:prstGeom>
          <a:noFill/>
          <a:ln>
            <a:noFill/>
          </a:ln>
        </p:spPr>
        <p:txBody>
          <a:bodyPr anchorCtr="0" anchor="t" bIns="45700" lIns="91425" spcFirstLastPara="1" rIns="91425" wrap="square" tIns="45700">
            <a:noAutofit/>
          </a:bodyPr>
          <a:lstStyle/>
          <a:p>
            <a:pPr indent="-165100" lvl="0" marL="171450" rtl="0" algn="l">
              <a:lnSpc>
                <a:spcPct val="90000"/>
              </a:lnSpc>
              <a:spcBef>
                <a:spcPts val="0"/>
              </a:spcBef>
              <a:spcAft>
                <a:spcPts val="0"/>
              </a:spcAft>
              <a:buSzPts val="1900"/>
              <a:buChar char="•"/>
            </a:pPr>
            <a:r>
              <a:rPr lang="en-US" sz="1900"/>
              <a:t>Divide into teams of two (or up to 4 max)</a:t>
            </a:r>
            <a:endParaRPr sz="1900"/>
          </a:p>
          <a:p>
            <a:pPr indent="-165100" lvl="0" marL="171450" rtl="0" algn="l">
              <a:lnSpc>
                <a:spcPct val="90000"/>
              </a:lnSpc>
              <a:spcBef>
                <a:spcPts val="750"/>
              </a:spcBef>
              <a:spcAft>
                <a:spcPts val="0"/>
              </a:spcAft>
              <a:buSzPts val="1900"/>
              <a:buChar char="•"/>
            </a:pPr>
            <a:r>
              <a:rPr lang="en-US" sz="1900"/>
              <a:t>Review the challenge and criteria </a:t>
            </a:r>
            <a:br>
              <a:rPr lang="en-US" sz="1900"/>
            </a:br>
            <a:r>
              <a:rPr lang="en-US" sz="1900"/>
              <a:t>&amp; constraints</a:t>
            </a:r>
            <a:endParaRPr sz="1900"/>
          </a:p>
          <a:p>
            <a:pPr indent="-165100" lvl="0" marL="171450" rtl="0" algn="l">
              <a:lnSpc>
                <a:spcPct val="90000"/>
              </a:lnSpc>
              <a:spcBef>
                <a:spcPts val="750"/>
              </a:spcBef>
              <a:spcAft>
                <a:spcPts val="0"/>
              </a:spcAft>
              <a:buSzPts val="1900"/>
              <a:buChar char="•"/>
            </a:pPr>
            <a:r>
              <a:rPr lang="en-US" sz="1900"/>
              <a:t>Brainstorm possible solutions (sketch while you brainstorm!)</a:t>
            </a:r>
            <a:endParaRPr sz="1900"/>
          </a:p>
          <a:p>
            <a:pPr indent="-165100" lvl="0" marL="171450" rtl="0" algn="l">
              <a:lnSpc>
                <a:spcPct val="90000"/>
              </a:lnSpc>
              <a:spcBef>
                <a:spcPts val="750"/>
              </a:spcBef>
              <a:spcAft>
                <a:spcPts val="0"/>
              </a:spcAft>
              <a:buSzPts val="1900"/>
              <a:buChar char="•"/>
            </a:pPr>
            <a:r>
              <a:rPr lang="en-US" sz="1900"/>
              <a:t>Choose best solution and build a prototype </a:t>
            </a:r>
            <a:endParaRPr sz="1900"/>
          </a:p>
          <a:p>
            <a:pPr indent="-165100" lvl="0" marL="171450" rtl="0" algn="l">
              <a:lnSpc>
                <a:spcPct val="90000"/>
              </a:lnSpc>
              <a:spcBef>
                <a:spcPts val="750"/>
              </a:spcBef>
              <a:spcAft>
                <a:spcPts val="0"/>
              </a:spcAft>
              <a:buSzPts val="1900"/>
              <a:buChar char="•"/>
            </a:pPr>
            <a:r>
              <a:rPr lang="en-US" sz="1900"/>
              <a:t>Test then redesign until solution is optimized</a:t>
            </a:r>
            <a:endParaRPr sz="1900"/>
          </a:p>
          <a:p>
            <a:pPr indent="-165100" lvl="0" marL="171450" rtl="0" algn="l">
              <a:lnSpc>
                <a:spcPct val="90000"/>
              </a:lnSpc>
              <a:spcBef>
                <a:spcPts val="750"/>
              </a:spcBef>
              <a:spcAft>
                <a:spcPts val="0"/>
              </a:spcAft>
              <a:buSzPts val="1900"/>
              <a:buChar char="•"/>
            </a:pPr>
            <a:r>
              <a:rPr lang="en-US" sz="1900"/>
              <a:t>Reflect as a team and debrief as a class</a:t>
            </a:r>
            <a:endParaRPr sz="1900"/>
          </a:p>
        </p:txBody>
      </p:sp>
      <p:grpSp>
        <p:nvGrpSpPr>
          <p:cNvPr id="296" name="Google Shape;296;g2c0b82f6d68_0_78"/>
          <p:cNvGrpSpPr/>
          <p:nvPr/>
        </p:nvGrpSpPr>
        <p:grpSpPr>
          <a:xfrm>
            <a:off x="5486332" y="1107136"/>
            <a:ext cx="3071104" cy="2929223"/>
            <a:chOff x="5486400" y="1064108"/>
            <a:chExt cx="3200400" cy="3179100"/>
          </a:xfrm>
        </p:grpSpPr>
        <p:sp>
          <p:nvSpPr>
            <p:cNvPr id="297" name="Google Shape;297;g2c0b82f6d68_0_78"/>
            <p:cNvSpPr/>
            <p:nvPr/>
          </p:nvSpPr>
          <p:spPr>
            <a:xfrm>
              <a:off x="5486400" y="1064108"/>
              <a:ext cx="3200400" cy="3179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8" name="Google Shape;298;g2c0b82f6d68_0_78"/>
            <p:cNvPicPr preferRelativeResize="0"/>
            <p:nvPr/>
          </p:nvPicPr>
          <p:blipFill rotWithShape="1">
            <a:blip r:embed="rId3">
              <a:alphaModFix/>
            </a:blip>
            <a:srcRect b="3457" l="3882" r="3204" t="4059"/>
            <a:stretch/>
          </p:blipFill>
          <p:spPr>
            <a:xfrm>
              <a:off x="5594682" y="1167064"/>
              <a:ext cx="2995864" cy="2959768"/>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2c0b82f6d68_0_8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Productive Failure</a:t>
            </a:r>
            <a:endParaRPr/>
          </a:p>
        </p:txBody>
      </p:sp>
      <p:sp>
        <p:nvSpPr>
          <p:cNvPr id="304" name="Google Shape;304;g2c0b82f6d68_0_88"/>
          <p:cNvSpPr txBox="1"/>
          <p:nvPr>
            <p:ph idx="1" type="body"/>
          </p:nvPr>
        </p:nvSpPr>
        <p:spPr>
          <a:xfrm>
            <a:off x="639815" y="1040043"/>
            <a:ext cx="7938900" cy="307140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000"/>
              <a:buChar char="•"/>
            </a:pPr>
            <a:r>
              <a:rPr lang="en-US"/>
              <a:t>The engineering design process involves productive failure: test, fail, redesign. Iterate again and again until you have the best possible solution. </a:t>
            </a:r>
            <a:endParaRPr/>
          </a:p>
          <a:p>
            <a:pPr indent="-171450" lvl="0" marL="171450" rtl="0" algn="l">
              <a:lnSpc>
                <a:spcPct val="90000"/>
              </a:lnSpc>
              <a:spcBef>
                <a:spcPts val="750"/>
              </a:spcBef>
              <a:spcAft>
                <a:spcPts val="0"/>
              </a:spcAft>
              <a:buSzPts val="2000"/>
              <a:buChar char="•"/>
            </a:pPr>
            <a:r>
              <a:rPr lang="en-US"/>
              <a:t>It is important to document iterations to keep track of each redesign. Use the engineering notebook to sketch ideas, document iterations and any measurement and/or calculations.</a:t>
            </a:r>
            <a:endParaRPr/>
          </a:p>
          <a:p>
            <a:pPr indent="-171450" lvl="0" marL="171450" rtl="0" algn="l">
              <a:lnSpc>
                <a:spcPct val="90000"/>
              </a:lnSpc>
              <a:spcBef>
                <a:spcPts val="750"/>
              </a:spcBef>
              <a:spcAft>
                <a:spcPts val="0"/>
              </a:spcAft>
              <a:buSzPts val="2000"/>
              <a:buChar char="•"/>
            </a:pPr>
            <a:r>
              <a:rPr lang="en-US"/>
              <a:t>It’s also important to showcase the fact that there can be multiple solutions to the same problem. There’s no one “right” solution.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c0b82f6d68_0_93"/>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Vocabulary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c0c1ca9189_1_208"/>
          <p:cNvSpPr txBox="1"/>
          <p:nvPr>
            <p:ph idx="1" type="body"/>
          </p:nvPr>
        </p:nvSpPr>
        <p:spPr>
          <a:xfrm>
            <a:off x="518675" y="1015850"/>
            <a:ext cx="8180400" cy="3951300"/>
          </a:xfrm>
          <a:prstGeom prst="rect">
            <a:avLst/>
          </a:prstGeom>
          <a:noFill/>
          <a:ln>
            <a:noFill/>
          </a:ln>
        </p:spPr>
        <p:txBody>
          <a:bodyPr anchorCtr="0" anchor="t" bIns="45700" lIns="91425" spcFirstLastPara="1" rIns="91425" wrap="square" tIns="45700">
            <a:noAutofit/>
          </a:bodyPr>
          <a:lstStyle/>
          <a:p>
            <a:pPr indent="-333375" lvl="0" marL="457200" marR="0" rtl="0" algn="l">
              <a:lnSpc>
                <a:spcPct val="90000"/>
              </a:lnSpc>
              <a:spcBef>
                <a:spcPts val="750"/>
              </a:spcBef>
              <a:spcAft>
                <a:spcPts val="0"/>
              </a:spcAft>
              <a:buSzPts val="1650"/>
              <a:buChar char="●"/>
            </a:pPr>
            <a:r>
              <a:rPr b="1" lang="en-US" sz="1650"/>
              <a:t>Transistor:  </a:t>
            </a:r>
            <a:r>
              <a:rPr lang="en-US" sz="1650"/>
              <a:t>is a switch that can turn things on and off, but with a twist. It can control and amplify electricity. It is made of 3 parts: Base (door that controls the electricity flow), Collector (door electricity comes in through) and Emitter (door electricity goes out)</a:t>
            </a:r>
            <a:endParaRPr sz="1650"/>
          </a:p>
          <a:p>
            <a:pPr indent="-333375" lvl="0" marL="457200" marR="0" rtl="0" algn="l">
              <a:lnSpc>
                <a:spcPct val="90000"/>
              </a:lnSpc>
              <a:spcBef>
                <a:spcPts val="750"/>
              </a:spcBef>
              <a:spcAft>
                <a:spcPts val="0"/>
              </a:spcAft>
              <a:buSzPts val="1650"/>
              <a:buChar char="●"/>
            </a:pPr>
            <a:r>
              <a:rPr b="1" lang="en-US" sz="1650"/>
              <a:t>Photoresistor</a:t>
            </a:r>
            <a:r>
              <a:rPr b="1" lang="en-US" sz="1650"/>
              <a:t>:</a:t>
            </a:r>
            <a:r>
              <a:rPr lang="en-US" sz="1650"/>
              <a:t> is a special kind of electronic part that can “see” light, like a magic eye. It can tell when it’s light or dark. When it’s bright, the magic eye opens wide and lets a lot of electricity flow through. When it’s dark, the magic eye closes and only lets a little bit of electricity flow. </a:t>
            </a:r>
            <a:endParaRPr sz="1650"/>
          </a:p>
          <a:p>
            <a:pPr indent="-333375" lvl="0" marL="457200" marR="0" rtl="0" algn="l">
              <a:lnSpc>
                <a:spcPct val="90000"/>
              </a:lnSpc>
              <a:spcBef>
                <a:spcPts val="750"/>
              </a:spcBef>
              <a:spcAft>
                <a:spcPts val="0"/>
              </a:spcAft>
              <a:buSzPts val="1650"/>
              <a:buChar char="●"/>
            </a:pPr>
            <a:r>
              <a:rPr b="1" lang="en-US" sz="1650"/>
              <a:t>P-type Transistor: </a:t>
            </a:r>
            <a:r>
              <a:rPr lang="en-US" sz="1650"/>
              <a:t>(PNP) have positive energy (holes where electrons can move around). </a:t>
            </a:r>
            <a:endParaRPr sz="1650"/>
          </a:p>
          <a:p>
            <a:pPr indent="-333375" lvl="0" marL="457200" marR="0" rtl="0" algn="l">
              <a:lnSpc>
                <a:spcPct val="90000"/>
              </a:lnSpc>
              <a:spcBef>
                <a:spcPts val="750"/>
              </a:spcBef>
              <a:spcAft>
                <a:spcPts val="0"/>
              </a:spcAft>
              <a:buSzPts val="1650"/>
              <a:buChar char="●"/>
            </a:pPr>
            <a:r>
              <a:rPr b="1" lang="en-US" sz="1650"/>
              <a:t>N-type Transistor: </a:t>
            </a:r>
            <a:r>
              <a:rPr lang="en-US" sz="1650"/>
              <a:t>(NPN) have negative energy (extra electrons) </a:t>
            </a:r>
            <a:endParaRPr sz="1650"/>
          </a:p>
          <a:p>
            <a:pPr indent="-333375" lvl="0" marL="457200" marR="0" rtl="0" algn="l">
              <a:lnSpc>
                <a:spcPct val="90000"/>
              </a:lnSpc>
              <a:spcBef>
                <a:spcPts val="750"/>
              </a:spcBef>
              <a:spcAft>
                <a:spcPts val="0"/>
              </a:spcAft>
              <a:buSzPts val="1650"/>
              <a:buChar char="●"/>
            </a:pPr>
            <a:r>
              <a:rPr b="1" lang="en-US" sz="1650"/>
              <a:t>Amplify: </a:t>
            </a:r>
            <a:r>
              <a:rPr lang="en-US" sz="1650"/>
              <a:t>make a small sound (small signal) into a big sound (big signal). So, if you whisper into it an amplifier, it can make your whisper loud enough for everyone to hear.</a:t>
            </a:r>
            <a:endParaRPr sz="1650"/>
          </a:p>
          <a:p>
            <a:pPr indent="-333375" lvl="0" marL="457200" marR="0" rtl="0" algn="l">
              <a:lnSpc>
                <a:spcPct val="90000"/>
              </a:lnSpc>
              <a:spcBef>
                <a:spcPts val="750"/>
              </a:spcBef>
              <a:spcAft>
                <a:spcPts val="0"/>
              </a:spcAft>
              <a:buSzPts val="1650"/>
              <a:buChar char="●"/>
            </a:pPr>
            <a:r>
              <a:rPr b="1" lang="en-US" sz="1650"/>
              <a:t>Automate:</a:t>
            </a:r>
            <a:r>
              <a:rPr lang="en-US" sz="1650"/>
              <a:t> machines/computers do a task instead of people. </a:t>
            </a:r>
            <a:endParaRPr sz="1650"/>
          </a:p>
          <a:p>
            <a:pPr indent="-333375" lvl="0" marL="457200" marR="0" rtl="0" algn="l">
              <a:lnSpc>
                <a:spcPct val="90000"/>
              </a:lnSpc>
              <a:spcBef>
                <a:spcPts val="750"/>
              </a:spcBef>
              <a:spcAft>
                <a:spcPts val="0"/>
              </a:spcAft>
              <a:buSzPts val="1650"/>
              <a:buChar char="●"/>
            </a:pPr>
            <a:r>
              <a:t/>
            </a:r>
            <a:endParaRPr sz="1650"/>
          </a:p>
        </p:txBody>
      </p:sp>
      <p:sp>
        <p:nvSpPr>
          <p:cNvPr id="315" name="Google Shape;315;g2c0c1ca9189_1_20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Vocabulary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8362405561_0_244"/>
          <p:cNvSpPr txBox="1"/>
          <p:nvPr>
            <p:ph idx="1" type="body"/>
          </p:nvPr>
        </p:nvSpPr>
        <p:spPr>
          <a:xfrm>
            <a:off x="588875" y="1036050"/>
            <a:ext cx="8040000" cy="3071400"/>
          </a:xfrm>
          <a:prstGeom prst="rect">
            <a:avLst/>
          </a:prstGeom>
          <a:noFill/>
          <a:ln>
            <a:noFill/>
          </a:ln>
        </p:spPr>
        <p:txBody>
          <a:bodyPr anchorCtr="0" anchor="t" bIns="45700" lIns="91425" spcFirstLastPara="1" rIns="91425" wrap="square" tIns="45700">
            <a:noAutofit/>
          </a:bodyPr>
          <a:lstStyle/>
          <a:p>
            <a:pPr indent="-180975" lvl="0" marL="288925" marR="0" rtl="0" algn="l">
              <a:lnSpc>
                <a:spcPct val="90000"/>
              </a:lnSpc>
              <a:spcBef>
                <a:spcPts val="750"/>
              </a:spcBef>
              <a:spcAft>
                <a:spcPts val="0"/>
              </a:spcAft>
              <a:buSzPts val="1900"/>
              <a:buChar char="•"/>
            </a:pPr>
            <a:r>
              <a:rPr b="1" lang="en-US" sz="1700"/>
              <a:t>Conditional Switches: </a:t>
            </a:r>
            <a:r>
              <a:rPr lang="en-US" sz="1700"/>
              <a:t>are like a special box that does different things based on the switch you flip. If you flip the red switch, it plays music. If you flip the blue switch, it shows a movie. If you flip the green switch, it tells a joke. The box uses a “conditional switch” to decide what to do based on the button you press.</a:t>
            </a:r>
            <a:endParaRPr sz="1700"/>
          </a:p>
          <a:p>
            <a:pPr indent="-180975" lvl="0" marL="288925" marR="0" rtl="0" algn="l">
              <a:lnSpc>
                <a:spcPct val="90000"/>
              </a:lnSpc>
              <a:spcBef>
                <a:spcPts val="750"/>
              </a:spcBef>
              <a:spcAft>
                <a:spcPts val="0"/>
              </a:spcAft>
              <a:buSzPts val="1900"/>
              <a:buChar char="•"/>
            </a:pPr>
            <a:r>
              <a:rPr b="1" lang="en-US" sz="1700"/>
              <a:t>Resistance</a:t>
            </a:r>
            <a:r>
              <a:rPr lang="en-US" sz="1700"/>
              <a:t>: is like a roadblock for electricity. In an electrical circuit, resistance makes it harder for the electric current to flow smoothly. This can happen in things like wires or special parts called resistors.</a:t>
            </a:r>
            <a:endParaRPr sz="1700"/>
          </a:p>
          <a:p>
            <a:pPr indent="-180975" lvl="0" marL="288925" marR="0" rtl="0" algn="l">
              <a:lnSpc>
                <a:spcPct val="90000"/>
              </a:lnSpc>
              <a:spcBef>
                <a:spcPts val="750"/>
              </a:spcBef>
              <a:spcAft>
                <a:spcPts val="0"/>
              </a:spcAft>
              <a:buSzPts val="1900"/>
              <a:buChar char="•"/>
            </a:pPr>
            <a:r>
              <a:rPr b="1" lang="en-US" sz="1700"/>
              <a:t>Semiconductor: </a:t>
            </a:r>
            <a:r>
              <a:rPr lang="en-US" sz="1700"/>
              <a:t>is a special material that a transistor is made of that is both conductor and insulator of electricity. Sometimes it conducts, sometimes doesn’t. </a:t>
            </a:r>
            <a:endParaRPr sz="1700"/>
          </a:p>
          <a:p>
            <a:pPr indent="-180975" lvl="0" marL="288925" marR="0" rtl="0" algn="l">
              <a:lnSpc>
                <a:spcPct val="90000"/>
              </a:lnSpc>
              <a:spcBef>
                <a:spcPts val="750"/>
              </a:spcBef>
              <a:spcAft>
                <a:spcPts val="0"/>
              </a:spcAft>
              <a:buSzPts val="1900"/>
              <a:buChar char="•"/>
            </a:pPr>
            <a:r>
              <a:rPr b="1" lang="en-US" sz="1700"/>
              <a:t>Silicon: </a:t>
            </a:r>
            <a:r>
              <a:rPr lang="en-US" sz="1700"/>
              <a:t>is an example of semiconductor material.</a:t>
            </a:r>
            <a:endParaRPr sz="1700"/>
          </a:p>
          <a:p>
            <a:pPr indent="0" lvl="0" marL="457200" marR="0" rtl="0" algn="l">
              <a:lnSpc>
                <a:spcPct val="90000"/>
              </a:lnSpc>
              <a:spcBef>
                <a:spcPts val="750"/>
              </a:spcBef>
              <a:spcAft>
                <a:spcPts val="0"/>
              </a:spcAft>
              <a:buSzPts val="2000"/>
              <a:buNone/>
            </a:pPr>
            <a:r>
              <a:t/>
            </a:r>
            <a:endParaRPr sz="1800"/>
          </a:p>
        </p:txBody>
      </p:sp>
      <p:sp>
        <p:nvSpPr>
          <p:cNvPr id="321" name="Google Shape;321;g28362405561_0_244"/>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Vocabulary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c0c1ca9189_1_203"/>
          <p:cNvSpPr txBox="1"/>
          <p:nvPr>
            <p:ph idx="1" type="body"/>
          </p:nvPr>
        </p:nvSpPr>
        <p:spPr>
          <a:xfrm>
            <a:off x="588875" y="1036050"/>
            <a:ext cx="8040000" cy="3071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750"/>
              </a:spcBef>
              <a:spcAft>
                <a:spcPts val="0"/>
              </a:spcAft>
              <a:buNone/>
            </a:pPr>
            <a:r>
              <a:t/>
            </a:r>
            <a:endParaRPr sz="1700"/>
          </a:p>
          <a:p>
            <a:pPr indent="-180975" lvl="0" marL="288925" marR="0" rtl="0" algn="l">
              <a:lnSpc>
                <a:spcPct val="90000"/>
              </a:lnSpc>
              <a:spcBef>
                <a:spcPts val="750"/>
              </a:spcBef>
              <a:spcAft>
                <a:spcPts val="0"/>
              </a:spcAft>
              <a:buSzPts val="1900"/>
              <a:buChar char="•"/>
            </a:pPr>
            <a:r>
              <a:rPr b="1" lang="en-US" sz="1700"/>
              <a:t>Microchip: </a:t>
            </a:r>
            <a:r>
              <a:rPr lang="en-US" sz="1700"/>
              <a:t>(also known as: semiconductor chip, semi, and chip) – is an integrated circuit (IC) that is etched on the wafers.</a:t>
            </a:r>
            <a:endParaRPr sz="1700"/>
          </a:p>
          <a:p>
            <a:pPr indent="-180975" lvl="0" marL="288925" marR="0" rtl="0" algn="l">
              <a:lnSpc>
                <a:spcPct val="90000"/>
              </a:lnSpc>
              <a:spcBef>
                <a:spcPts val="750"/>
              </a:spcBef>
              <a:spcAft>
                <a:spcPts val="0"/>
              </a:spcAft>
              <a:buSzPts val="1900"/>
              <a:buChar char="•"/>
            </a:pPr>
            <a:r>
              <a:rPr b="1" lang="en-US" sz="1700"/>
              <a:t>Nanoscale:</a:t>
            </a:r>
            <a:r>
              <a:rPr lang="en-US" sz="1700"/>
              <a:t> is incredibly small – a billion times smaller than what we can see with our eyes. (For example, chips are made on a nanoscale). There are billions of transistors on a microchip.</a:t>
            </a:r>
            <a:endParaRPr sz="1700"/>
          </a:p>
          <a:p>
            <a:pPr indent="-180975" lvl="0" marL="288925" marR="0" rtl="0" algn="l">
              <a:lnSpc>
                <a:spcPct val="90000"/>
              </a:lnSpc>
              <a:spcBef>
                <a:spcPts val="750"/>
              </a:spcBef>
              <a:spcAft>
                <a:spcPts val="0"/>
              </a:spcAft>
              <a:buSzPts val="1900"/>
              <a:buChar char="•"/>
            </a:pPr>
            <a:r>
              <a:rPr b="1" lang="en-US" sz="1700"/>
              <a:t>Moore’s Law:</a:t>
            </a:r>
            <a:r>
              <a:rPr lang="en-US" sz="1700"/>
              <a:t> is like a growth spurt for computers! Gordon Moore, the co-founder of Fairchild Semiconductor and Intel, predicted, in 1975, that the number of transistors  (tiny switches) on a microchip would double about every two years.</a:t>
            </a:r>
            <a:endParaRPr sz="1700"/>
          </a:p>
          <a:p>
            <a:pPr indent="0" lvl="0" marL="457200" marR="0" rtl="0" algn="l">
              <a:lnSpc>
                <a:spcPct val="90000"/>
              </a:lnSpc>
              <a:spcBef>
                <a:spcPts val="750"/>
              </a:spcBef>
              <a:spcAft>
                <a:spcPts val="0"/>
              </a:spcAft>
              <a:buNone/>
            </a:pPr>
            <a:r>
              <a:t/>
            </a:r>
            <a:endParaRPr sz="1700"/>
          </a:p>
          <a:p>
            <a:pPr indent="0" lvl="0" marL="457200" marR="0" rtl="0" algn="l">
              <a:lnSpc>
                <a:spcPct val="90000"/>
              </a:lnSpc>
              <a:spcBef>
                <a:spcPts val="750"/>
              </a:spcBef>
              <a:spcAft>
                <a:spcPts val="0"/>
              </a:spcAft>
              <a:buSzPts val="2000"/>
              <a:buNone/>
            </a:pPr>
            <a:r>
              <a:t/>
            </a:r>
            <a:endParaRPr sz="1800"/>
          </a:p>
        </p:txBody>
      </p:sp>
      <p:sp>
        <p:nvSpPr>
          <p:cNvPr id="327" name="Google Shape;327;g2c0c1ca9189_1_203"/>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Vocabulary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c0c1ca9189_1_239"/>
          <p:cNvSpPr txBox="1"/>
          <p:nvPr>
            <p:ph idx="1" type="subTitle"/>
          </p:nvPr>
        </p:nvSpPr>
        <p:spPr>
          <a:xfrm>
            <a:off x="1534641" y="1414683"/>
            <a:ext cx="6096000" cy="1020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750"/>
              </a:spcBef>
              <a:spcAft>
                <a:spcPts val="0"/>
              </a:spcAft>
              <a:buSzPts val="3600"/>
              <a:buNone/>
            </a:pPr>
            <a:r>
              <a:rPr lang="en-US"/>
              <a:t>Background Knowledge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8362405561_0_253"/>
          <p:cNvSpPr txBox="1"/>
          <p:nvPr>
            <p:ph idx="1" type="body"/>
          </p:nvPr>
        </p:nvSpPr>
        <p:spPr>
          <a:xfrm>
            <a:off x="572525" y="1090675"/>
            <a:ext cx="4846200" cy="34155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t>Transistors are the </a:t>
            </a:r>
            <a:r>
              <a:rPr b="1" lang="en-US" sz="1800"/>
              <a:t>superhero of electronic parts</a:t>
            </a:r>
            <a:r>
              <a:rPr lang="en-US" sz="1800"/>
              <a:t>! They are made of </a:t>
            </a:r>
            <a:r>
              <a:rPr b="1" lang="en-US" sz="1800"/>
              <a:t>semiconductor material </a:t>
            </a:r>
            <a:r>
              <a:rPr lang="en-US" sz="1800"/>
              <a:t>that can either act as a conductor or an insulator giving it its superpower.  </a:t>
            </a:r>
            <a:endParaRPr sz="1800"/>
          </a:p>
          <a:p>
            <a:pPr indent="0" lvl="0" marL="0" rtl="0" algn="l">
              <a:lnSpc>
                <a:spcPct val="115000"/>
              </a:lnSpc>
              <a:spcBef>
                <a:spcPts val="0"/>
              </a:spcBef>
              <a:spcAft>
                <a:spcPts val="0"/>
              </a:spcAft>
              <a:buNone/>
            </a:pPr>
            <a:r>
              <a:t/>
            </a:r>
            <a:endParaRPr sz="700"/>
          </a:p>
          <a:p>
            <a:pPr indent="0" lvl="0" marL="0" rtl="0" algn="l">
              <a:lnSpc>
                <a:spcPct val="115000"/>
              </a:lnSpc>
              <a:spcBef>
                <a:spcPts val="0"/>
              </a:spcBef>
              <a:spcAft>
                <a:spcPts val="0"/>
              </a:spcAft>
              <a:buNone/>
            </a:pPr>
            <a:r>
              <a:rPr lang="en-US" sz="1800"/>
              <a:t>Imagine a transistor as a </a:t>
            </a:r>
            <a:r>
              <a:rPr b="1" lang="en-US" sz="1800"/>
              <a:t>magic switch </a:t>
            </a:r>
            <a:r>
              <a:rPr lang="en-US" sz="1800"/>
              <a:t>that can turn things on and off, but with a twist. A transistor </a:t>
            </a:r>
            <a:r>
              <a:rPr b="1" lang="en-US" sz="1800"/>
              <a:t>helps control and amplify electricity</a:t>
            </a:r>
            <a:r>
              <a:rPr lang="en-US" sz="1800"/>
              <a:t>, making it super important in all the gadgets we use, like phones, computers, and even toys. </a:t>
            </a:r>
            <a:endParaRPr sz="1800"/>
          </a:p>
          <a:p>
            <a:pPr indent="0" lvl="0" marL="0" rtl="0" algn="l">
              <a:lnSpc>
                <a:spcPct val="115000"/>
              </a:lnSpc>
              <a:spcBef>
                <a:spcPts val="0"/>
              </a:spcBef>
              <a:spcAft>
                <a:spcPts val="0"/>
              </a:spcAft>
              <a:buNone/>
            </a:pPr>
            <a:r>
              <a:t/>
            </a:r>
            <a:endParaRPr sz="700"/>
          </a:p>
          <a:p>
            <a:pPr indent="0" lvl="0" marL="0" rtl="0" algn="l">
              <a:lnSpc>
                <a:spcPct val="115000"/>
              </a:lnSpc>
              <a:spcBef>
                <a:spcPts val="0"/>
              </a:spcBef>
              <a:spcAft>
                <a:spcPts val="0"/>
              </a:spcAft>
              <a:buNone/>
            </a:pPr>
            <a:br>
              <a:rPr lang="en-US" sz="1800"/>
            </a:br>
            <a:endParaRPr sz="1800"/>
          </a:p>
          <a:p>
            <a:pPr indent="0" lvl="0" marL="0" rtl="0" algn="l">
              <a:lnSpc>
                <a:spcPct val="115000"/>
              </a:lnSpc>
              <a:spcBef>
                <a:spcPts val="0"/>
              </a:spcBef>
              <a:spcAft>
                <a:spcPts val="0"/>
              </a:spcAft>
              <a:buNone/>
            </a:pPr>
            <a:r>
              <a:t/>
            </a:r>
            <a:endParaRPr sz="1100">
              <a:latin typeface="Roboto Light"/>
              <a:ea typeface="Roboto Light"/>
              <a:cs typeface="Roboto Light"/>
              <a:sym typeface="Roboto Light"/>
            </a:endParaRPr>
          </a:p>
          <a:p>
            <a:pPr indent="0" lvl="0" marL="0" rtl="0" algn="l">
              <a:spcBef>
                <a:spcPts val="750"/>
              </a:spcBef>
              <a:spcAft>
                <a:spcPts val="0"/>
              </a:spcAft>
              <a:buNone/>
            </a:pPr>
            <a:r>
              <a:t/>
            </a:r>
            <a:endParaRPr/>
          </a:p>
        </p:txBody>
      </p:sp>
      <p:sp>
        <p:nvSpPr>
          <p:cNvPr id="338" name="Google Shape;338;g28362405561_0_25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So What is a Transistor?</a:t>
            </a:r>
            <a:endParaRPr/>
          </a:p>
        </p:txBody>
      </p:sp>
      <p:pic>
        <p:nvPicPr>
          <p:cNvPr id="339" name="Google Shape;339;g28362405561_0_253"/>
          <p:cNvPicPr preferRelativeResize="0"/>
          <p:nvPr/>
        </p:nvPicPr>
        <p:blipFill>
          <a:blip r:embed="rId3">
            <a:alphaModFix/>
          </a:blip>
          <a:stretch>
            <a:fillRect/>
          </a:stretch>
        </p:blipFill>
        <p:spPr>
          <a:xfrm>
            <a:off x="5418725" y="1476873"/>
            <a:ext cx="3159598" cy="2121302"/>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8362405561_0_259"/>
          <p:cNvSpPr txBox="1"/>
          <p:nvPr>
            <p:ph idx="1" type="body"/>
          </p:nvPr>
        </p:nvSpPr>
        <p:spPr>
          <a:xfrm>
            <a:off x="639818" y="1076150"/>
            <a:ext cx="2562300" cy="3071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t>Learn more by watching this video on Vimeo: </a:t>
            </a:r>
            <a:r>
              <a:rPr lang="en-US" sz="1800" u="sng">
                <a:solidFill>
                  <a:srgbClr val="1155CC"/>
                </a:solidFill>
                <a:hlinkClick r:id="rId3">
                  <a:extLst>
                    <a:ext uri="{A12FA001-AC4F-418D-AE19-62706E023703}">
                      <ahyp:hlinkClr val="tx"/>
                    </a:ext>
                  </a:extLst>
                </a:hlinkClick>
              </a:rPr>
              <a:t>Transistors: Teeny Tech that Changed the World</a:t>
            </a:r>
            <a:r>
              <a:rPr lang="en-US" sz="1800"/>
              <a:t> by Abby Kent (Project for Science and Natural History Filmmaking from Montana State University)</a:t>
            </a:r>
            <a:endParaRPr/>
          </a:p>
        </p:txBody>
      </p:sp>
      <p:sp>
        <p:nvSpPr>
          <p:cNvPr id="345" name="Google Shape;345;g28362405561_0_259"/>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600"/>
              <a:t>Transistors: Teeny Tech that Changes the World</a:t>
            </a:r>
            <a:endParaRPr sz="2600"/>
          </a:p>
        </p:txBody>
      </p:sp>
      <p:pic>
        <p:nvPicPr>
          <p:cNvPr id="346" name="Google Shape;346;g28362405561_0_259">
            <a:hlinkClick r:id="rId4"/>
          </p:cNvPr>
          <p:cNvPicPr preferRelativeResize="0"/>
          <p:nvPr/>
        </p:nvPicPr>
        <p:blipFill>
          <a:blip r:embed="rId5">
            <a:alphaModFix/>
          </a:blip>
          <a:stretch>
            <a:fillRect/>
          </a:stretch>
        </p:blipFill>
        <p:spPr>
          <a:xfrm>
            <a:off x="3202125" y="1076152"/>
            <a:ext cx="5466644" cy="30714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8362405561_0_265"/>
          <p:cNvSpPr txBox="1"/>
          <p:nvPr>
            <p:ph idx="1" type="body"/>
          </p:nvPr>
        </p:nvSpPr>
        <p:spPr>
          <a:xfrm>
            <a:off x="639415" y="1278989"/>
            <a:ext cx="7938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(1) </a:t>
            </a:r>
            <a:r>
              <a:rPr b="1" lang="en-US"/>
              <a:t>Automate Things:</a:t>
            </a:r>
            <a:r>
              <a:rPr lang="en-US"/>
              <a:t> Imagine you want to turn something on and off really fast, like blinking lights on a toy. A transistor can do this quickly and many times without getting tired.</a:t>
            </a:r>
            <a:br>
              <a:rPr lang="en-US"/>
            </a:br>
            <a:endParaRPr sz="600"/>
          </a:p>
          <a:p>
            <a:pPr indent="0" lvl="0" marL="0" rtl="0" algn="l">
              <a:spcBef>
                <a:spcPts val="750"/>
              </a:spcBef>
              <a:spcAft>
                <a:spcPts val="0"/>
              </a:spcAft>
              <a:buNone/>
            </a:pPr>
            <a:r>
              <a:rPr lang="en-US"/>
              <a:t>(2) </a:t>
            </a:r>
            <a:r>
              <a:rPr b="1" lang="en-US"/>
              <a:t>Conditional Switches:</a:t>
            </a:r>
            <a:r>
              <a:rPr lang="en-US"/>
              <a:t> Think of a transistor like a smart switch. It can turn things on or off based on certain conditions, like turning on a night light when it gets dark.</a:t>
            </a:r>
            <a:br>
              <a:rPr lang="en-US"/>
            </a:br>
            <a:endParaRPr sz="600"/>
          </a:p>
          <a:p>
            <a:pPr indent="0" lvl="0" marL="0" rtl="0" algn="l">
              <a:spcBef>
                <a:spcPts val="750"/>
              </a:spcBef>
              <a:spcAft>
                <a:spcPts val="0"/>
              </a:spcAft>
              <a:buNone/>
            </a:pPr>
            <a:r>
              <a:rPr lang="en-US"/>
              <a:t>So, transistors help make things work automatically and smartly! </a:t>
            </a:r>
            <a:endParaRPr/>
          </a:p>
          <a:p>
            <a:pPr indent="0" lvl="0" marL="0" rtl="0" algn="l">
              <a:spcBef>
                <a:spcPts val="750"/>
              </a:spcBef>
              <a:spcAft>
                <a:spcPts val="0"/>
              </a:spcAft>
              <a:buNone/>
            </a:pPr>
            <a:r>
              <a:t/>
            </a:r>
            <a:endParaRPr/>
          </a:p>
        </p:txBody>
      </p:sp>
      <p:sp>
        <p:nvSpPr>
          <p:cNvPr id="352" name="Google Shape;352;g28362405561_0_265"/>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Use a Transistor?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8362405561_0_213"/>
          <p:cNvSpPr txBox="1"/>
          <p:nvPr>
            <p:ph idx="1" type="body"/>
          </p:nvPr>
        </p:nvSpPr>
        <p:spPr>
          <a:xfrm>
            <a:off x="639826" y="1076150"/>
            <a:ext cx="40545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In 1947, scientists at Bell Labs invented the transistor, a tiny electronic component made from semiconductors. </a:t>
            </a:r>
            <a:endParaRPr/>
          </a:p>
          <a:p>
            <a:pPr indent="0" lvl="0" marL="0" rtl="0" algn="l">
              <a:spcBef>
                <a:spcPts val="750"/>
              </a:spcBef>
              <a:spcAft>
                <a:spcPts val="0"/>
              </a:spcAft>
              <a:buNone/>
            </a:pPr>
            <a:r>
              <a:rPr lang="en-US"/>
              <a:t>Transistors replaced bulky vacuum tubes (used in radios and telephones) and revolutionized electronics. They’re the building blocks of modern devices like computers, phones, and televisions.</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sp>
        <p:nvSpPr>
          <p:cNvPr id="172" name="Google Shape;172;g28362405561_0_21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Vacuum Tube to Transistor</a:t>
            </a:r>
            <a:endParaRPr/>
          </a:p>
        </p:txBody>
      </p:sp>
      <p:pic>
        <p:nvPicPr>
          <p:cNvPr id="173" name="Google Shape;173;g28362405561_0_213"/>
          <p:cNvPicPr preferRelativeResize="0"/>
          <p:nvPr/>
        </p:nvPicPr>
        <p:blipFill>
          <a:blip r:embed="rId3">
            <a:alphaModFix/>
          </a:blip>
          <a:stretch>
            <a:fillRect/>
          </a:stretch>
        </p:blipFill>
        <p:spPr>
          <a:xfrm>
            <a:off x="4694325" y="1858300"/>
            <a:ext cx="3447352" cy="2289251"/>
          </a:xfrm>
          <a:prstGeom prst="rect">
            <a:avLst/>
          </a:prstGeom>
          <a:noFill/>
          <a:ln cap="flat" cmpd="sng" w="9525">
            <a:solidFill>
              <a:schemeClr val="dk2"/>
            </a:solidFill>
            <a:prstDash val="solid"/>
            <a:round/>
            <a:headEnd len="sm" w="sm" type="none"/>
            <a:tailEnd len="sm" w="sm" type="none"/>
          </a:ln>
        </p:spPr>
      </p:pic>
      <p:pic>
        <p:nvPicPr>
          <p:cNvPr id="174" name="Google Shape;174;g28362405561_0_213"/>
          <p:cNvPicPr preferRelativeResize="0"/>
          <p:nvPr/>
        </p:nvPicPr>
        <p:blipFill>
          <a:blip r:embed="rId4">
            <a:alphaModFix/>
          </a:blip>
          <a:stretch>
            <a:fillRect/>
          </a:stretch>
        </p:blipFill>
        <p:spPr>
          <a:xfrm>
            <a:off x="6317050" y="556800"/>
            <a:ext cx="2181574" cy="218157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8362405561_0_270"/>
          <p:cNvSpPr txBox="1"/>
          <p:nvPr>
            <p:ph idx="1" type="body"/>
          </p:nvPr>
        </p:nvSpPr>
        <p:spPr>
          <a:xfrm>
            <a:off x="639825" y="1076150"/>
            <a:ext cx="8154900" cy="36327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A transistor has three parts: the Base (B), Collector (C), and Emitter (E).</a:t>
            </a:r>
            <a:br>
              <a:rPr lang="en-US"/>
            </a:br>
            <a:r>
              <a:rPr lang="en-US"/>
              <a:t>Think of them as different doors:</a:t>
            </a:r>
            <a:endParaRPr/>
          </a:p>
          <a:p>
            <a:pPr indent="0" lvl="0" marL="457200" rtl="0" algn="l">
              <a:spcBef>
                <a:spcPts val="750"/>
              </a:spcBef>
              <a:spcAft>
                <a:spcPts val="0"/>
              </a:spcAft>
              <a:buNone/>
            </a:pPr>
            <a:r>
              <a:t/>
            </a:r>
            <a:endParaRPr/>
          </a:p>
        </p:txBody>
      </p:sp>
      <p:sp>
        <p:nvSpPr>
          <p:cNvPr id="358" name="Google Shape;358;g28362405561_0_270"/>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Parts of a Transistor</a:t>
            </a:r>
            <a:endParaRPr/>
          </a:p>
        </p:txBody>
      </p:sp>
      <p:pic>
        <p:nvPicPr>
          <p:cNvPr id="359" name="Google Shape;359;g28362405561_0_270"/>
          <p:cNvPicPr preferRelativeResize="0"/>
          <p:nvPr/>
        </p:nvPicPr>
        <p:blipFill>
          <a:blip r:embed="rId3">
            <a:alphaModFix/>
          </a:blip>
          <a:stretch>
            <a:fillRect/>
          </a:stretch>
        </p:blipFill>
        <p:spPr>
          <a:xfrm>
            <a:off x="1731675" y="1874375"/>
            <a:ext cx="2280020" cy="2399250"/>
          </a:xfrm>
          <a:prstGeom prst="rect">
            <a:avLst/>
          </a:prstGeom>
          <a:noFill/>
          <a:ln cap="flat" cmpd="sng" w="12700">
            <a:solidFill>
              <a:srgbClr val="000000"/>
            </a:solidFill>
            <a:prstDash val="solid"/>
            <a:miter lim="8000"/>
            <a:headEnd len="sm" w="sm" type="none"/>
            <a:tailEnd len="sm" w="sm" type="none"/>
          </a:ln>
        </p:spPr>
      </p:pic>
      <p:pic>
        <p:nvPicPr>
          <p:cNvPr id="360" name="Google Shape;360;g28362405561_0_270"/>
          <p:cNvPicPr preferRelativeResize="0"/>
          <p:nvPr/>
        </p:nvPicPr>
        <p:blipFill>
          <a:blip r:embed="rId4">
            <a:alphaModFix/>
          </a:blip>
          <a:stretch>
            <a:fillRect/>
          </a:stretch>
        </p:blipFill>
        <p:spPr>
          <a:xfrm>
            <a:off x="4267225" y="1874375"/>
            <a:ext cx="2339650" cy="239925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8362405561_0_277"/>
          <p:cNvSpPr txBox="1"/>
          <p:nvPr>
            <p:ph idx="1" type="body"/>
          </p:nvPr>
        </p:nvSpPr>
        <p:spPr>
          <a:xfrm>
            <a:off x="494525" y="1091375"/>
            <a:ext cx="4562100" cy="835500"/>
          </a:xfrm>
          <a:prstGeom prst="rect">
            <a:avLst/>
          </a:prstGeom>
        </p:spPr>
        <p:txBody>
          <a:bodyPr anchorCtr="0" anchor="t" bIns="45700" lIns="91425" spcFirstLastPara="1" rIns="91425" wrap="square" tIns="45700">
            <a:noAutofit/>
          </a:bodyPr>
          <a:lstStyle/>
          <a:p>
            <a:pPr indent="-349250" lvl="0" marL="457200" rtl="0" algn="l">
              <a:spcBef>
                <a:spcPts val="750"/>
              </a:spcBef>
              <a:spcAft>
                <a:spcPts val="0"/>
              </a:spcAft>
              <a:buSzPts val="1900"/>
              <a:buChar char="•"/>
            </a:pPr>
            <a:r>
              <a:rPr b="1" lang="en-US" sz="1900"/>
              <a:t>Collector (C):</a:t>
            </a:r>
            <a:r>
              <a:rPr lang="en-US" sz="1900"/>
              <a:t> The Collector is the door where electricity comes in. It’s not the amplifier itself, but it’s part of the path that helps amplify the signal.</a:t>
            </a:r>
            <a:br>
              <a:rPr lang="en-US" sz="1900"/>
            </a:br>
            <a:endParaRPr sz="500"/>
          </a:p>
          <a:p>
            <a:pPr indent="0" lvl="0" marL="0" rtl="0" algn="l">
              <a:spcBef>
                <a:spcPts val="750"/>
              </a:spcBef>
              <a:spcAft>
                <a:spcPts val="0"/>
              </a:spcAft>
              <a:buNone/>
            </a:pPr>
            <a:r>
              <a:t/>
            </a:r>
            <a:endParaRPr/>
          </a:p>
        </p:txBody>
      </p:sp>
      <p:sp>
        <p:nvSpPr>
          <p:cNvPr id="366" name="Google Shape;366;g28362405561_0_277"/>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Parts of a Transistor</a:t>
            </a:r>
            <a:endParaRPr/>
          </a:p>
        </p:txBody>
      </p:sp>
      <p:pic>
        <p:nvPicPr>
          <p:cNvPr id="367" name="Google Shape;367;g28362405561_0_277"/>
          <p:cNvPicPr preferRelativeResize="0"/>
          <p:nvPr/>
        </p:nvPicPr>
        <p:blipFill rotWithShape="1">
          <a:blip r:embed="rId3">
            <a:alphaModFix/>
          </a:blip>
          <a:srcRect b="26918" l="35293" r="18970" t="27519"/>
          <a:stretch/>
        </p:blipFill>
        <p:spPr>
          <a:xfrm>
            <a:off x="5201450" y="406425"/>
            <a:ext cx="2674125" cy="1752400"/>
          </a:xfrm>
          <a:prstGeom prst="rect">
            <a:avLst/>
          </a:prstGeom>
          <a:noFill/>
          <a:ln>
            <a:noFill/>
          </a:ln>
        </p:spPr>
      </p:pic>
      <p:sp>
        <p:nvSpPr>
          <p:cNvPr id="368" name="Google Shape;368;g28362405561_0_277"/>
          <p:cNvSpPr txBox="1"/>
          <p:nvPr>
            <p:ph idx="1" type="body"/>
          </p:nvPr>
        </p:nvSpPr>
        <p:spPr>
          <a:xfrm>
            <a:off x="494525" y="2257975"/>
            <a:ext cx="7938900" cy="3632700"/>
          </a:xfrm>
          <a:prstGeom prst="rect">
            <a:avLst/>
          </a:prstGeom>
        </p:spPr>
        <p:txBody>
          <a:bodyPr anchorCtr="0" anchor="t" bIns="45700" lIns="91425" spcFirstLastPara="1" rIns="91425" wrap="square" tIns="45700">
            <a:noAutofit/>
          </a:bodyPr>
          <a:lstStyle/>
          <a:p>
            <a:pPr indent="-349250" lvl="0" marL="457200" rtl="0" algn="l">
              <a:spcBef>
                <a:spcPts val="750"/>
              </a:spcBef>
              <a:spcAft>
                <a:spcPts val="0"/>
              </a:spcAft>
              <a:buSzPts val="1900"/>
              <a:buChar char="•"/>
            </a:pPr>
            <a:r>
              <a:rPr b="1" lang="en-US" sz="1900"/>
              <a:t>Emitter (E): </a:t>
            </a:r>
            <a:r>
              <a:rPr lang="en-US" sz="1900"/>
              <a:t>The Emitter is the door where the electricity goes out. It’s not the switch, but it works with the Base to control the flow of electricity.</a:t>
            </a:r>
            <a:br>
              <a:rPr lang="en-US" sz="1900"/>
            </a:br>
            <a:endParaRPr sz="1000"/>
          </a:p>
          <a:p>
            <a:pPr indent="-349250" lvl="0" marL="457200" rtl="0" algn="l">
              <a:spcBef>
                <a:spcPts val="0"/>
              </a:spcBef>
              <a:spcAft>
                <a:spcPts val="0"/>
              </a:spcAft>
              <a:buSzPts val="1900"/>
              <a:buChar char="•"/>
            </a:pPr>
            <a:r>
              <a:rPr b="1" lang="en-US" sz="1900"/>
              <a:t>Base (B):</a:t>
            </a:r>
            <a:r>
              <a:rPr lang="en-US" sz="1900"/>
              <a:t> The Base is the magic door”that controls everything. When you give it a small push (a tiny electric signal), it can open the other two doors (Collector and Emitter) allowing a bigger flow of electricity to pass from the Collector to the Emitter. Together, they make the transistor turn things on and off and make small signals bigger or amplify them. </a:t>
            </a:r>
            <a:endParaRPr sz="1900"/>
          </a:p>
          <a:p>
            <a:pPr indent="0" lvl="0" marL="0" rtl="0" algn="l">
              <a:spcBef>
                <a:spcPts val="75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8362405561_0_284"/>
          <p:cNvSpPr txBox="1"/>
          <p:nvPr>
            <p:ph idx="1" type="body"/>
          </p:nvPr>
        </p:nvSpPr>
        <p:spPr>
          <a:xfrm>
            <a:off x="639825" y="1076150"/>
            <a:ext cx="4474800" cy="3748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800"/>
              <a:t>There are many different types of transistors. For example, there are N-type (NPN)  and P-type transistors (PNP). The main difference is that N-type transistors have negative energy (extra electrons) and P-type transistors have positive energy (holes where electrons can move around). </a:t>
            </a:r>
            <a:endParaRPr sz="1800"/>
          </a:p>
          <a:p>
            <a:pPr indent="0" lvl="0" marL="0" rtl="0" algn="l">
              <a:spcBef>
                <a:spcPts val="750"/>
              </a:spcBef>
              <a:spcAft>
                <a:spcPts val="0"/>
              </a:spcAft>
              <a:buNone/>
            </a:pPr>
            <a:r>
              <a:rPr lang="en-US" sz="1800"/>
              <a:t>To dive deeper into how the electrons can move in a semiconductor (like our transistor), play the </a:t>
            </a:r>
            <a:r>
              <a:rPr lang="en-US" sz="1800" u="sng">
                <a:solidFill>
                  <a:schemeClr val="hlink"/>
                </a:solidFill>
                <a:hlinkClick r:id="rId3"/>
              </a:rPr>
              <a:t>PhET Semiconductor Simulation</a:t>
            </a:r>
            <a:r>
              <a:rPr lang="en-US" sz="1800"/>
              <a:t>. Silicon is the most common semiconductor. By adding different atoms to silicon, we can change its behavior.</a:t>
            </a:r>
            <a:endParaRPr sz="1800"/>
          </a:p>
        </p:txBody>
      </p:sp>
      <p:sp>
        <p:nvSpPr>
          <p:cNvPr id="374" name="Google Shape;374;g28362405561_0_284"/>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P-Type and N-Type Transistors</a:t>
            </a:r>
            <a:endParaRPr/>
          </a:p>
        </p:txBody>
      </p:sp>
      <p:pic>
        <p:nvPicPr>
          <p:cNvPr id="375" name="Google Shape;375;g28362405561_0_284">
            <a:hlinkClick r:id="rId4"/>
          </p:cNvPr>
          <p:cNvPicPr preferRelativeResize="0"/>
          <p:nvPr/>
        </p:nvPicPr>
        <p:blipFill>
          <a:blip r:embed="rId5">
            <a:alphaModFix/>
          </a:blip>
          <a:stretch>
            <a:fillRect/>
          </a:stretch>
        </p:blipFill>
        <p:spPr>
          <a:xfrm>
            <a:off x="5114624" y="1463350"/>
            <a:ext cx="3389199" cy="221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c0b82f6d68_0_111"/>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Dig Deeper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8362405561_0_326"/>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386" name="Google Shape;386;g28362405561_0_326"/>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Moore’s Law</a:t>
            </a:r>
            <a:endParaRPr/>
          </a:p>
        </p:txBody>
      </p:sp>
      <p:pic>
        <p:nvPicPr>
          <p:cNvPr descr="This one is noted below in Moorse Law section  (Image Source: https://www.computerhistory.org/siliconengine/)" id="387" name="Google Shape;387;g28362405561_0_326"/>
          <p:cNvPicPr preferRelativeResize="0"/>
          <p:nvPr/>
        </p:nvPicPr>
        <p:blipFill>
          <a:blip r:embed="rId3">
            <a:alphaModFix/>
          </a:blip>
          <a:stretch>
            <a:fillRect/>
          </a:stretch>
        </p:blipFill>
        <p:spPr>
          <a:xfrm>
            <a:off x="1147425" y="1027775"/>
            <a:ext cx="6430250" cy="316815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8362405561_0_321"/>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800"/>
              <a:t>Gordon Moore, the co-founder of Fairchild Semiconductor and Intel, predicted, in 1975, that the number of transistors on a microchip would double about every two years (Moore’s Law).. That means the chips get smaller and smaller. Imagine it’s like your room getting twice as big every two years. This growth helps make computers faster and more powerful. Amazingly, Moore's Law has shown to be true for the last 50 years. (Image Source: </a:t>
            </a:r>
            <a:r>
              <a:rPr lang="en-US" sz="1800" u="sng">
                <a:solidFill>
                  <a:srgbClr val="1155CC"/>
                </a:solidFill>
                <a:hlinkClick r:id="rId3">
                  <a:extLst>
                    <a:ext uri="{A12FA001-AC4F-418D-AE19-62706E023703}">
                      <ahyp:hlinkClr val="tx"/>
                    </a:ext>
                  </a:extLst>
                </a:hlinkClick>
              </a:rPr>
              <a:t>https://www.computerhistory.org/siliconengine/</a:t>
            </a:r>
            <a:r>
              <a:rPr lang="en-US" sz="1800"/>
              <a:t>)</a:t>
            </a:r>
            <a:endParaRPr sz="1800"/>
          </a:p>
          <a:p>
            <a:pPr indent="0" lvl="0" marL="0" rtl="0" algn="l">
              <a:lnSpc>
                <a:spcPct val="115000"/>
              </a:lnSpc>
              <a:spcBef>
                <a:spcPts val="0"/>
              </a:spcBef>
              <a:spcAft>
                <a:spcPts val="0"/>
              </a:spcAft>
              <a:buClr>
                <a:schemeClr val="dk1"/>
              </a:buClr>
              <a:buSzPts val="1100"/>
              <a:buFont typeface="Arial"/>
              <a:buNone/>
            </a:pPr>
            <a:r>
              <a:t/>
            </a:r>
            <a:endParaRPr sz="1800"/>
          </a:p>
          <a:p>
            <a:pPr indent="0" lvl="0" marL="0" rtl="0" algn="l">
              <a:lnSpc>
                <a:spcPct val="115000"/>
              </a:lnSpc>
              <a:spcBef>
                <a:spcPts val="0"/>
              </a:spcBef>
              <a:spcAft>
                <a:spcPts val="0"/>
              </a:spcAft>
              <a:buClr>
                <a:schemeClr val="dk1"/>
              </a:buClr>
              <a:buSzPts val="1100"/>
              <a:buFont typeface="Arial"/>
              <a:buNone/>
            </a:pPr>
            <a:r>
              <a:rPr lang="en-US" sz="1800"/>
              <a:t>How much smaller can a transistor be? How many might fit on the tip of an eraser in 10 years? Is there a limit to how small a transistor can be? Will Moore’s Law last forever?</a:t>
            </a:r>
            <a:endParaRPr sz="1800"/>
          </a:p>
          <a:p>
            <a:pPr indent="0" lvl="0" marL="0" rtl="0" algn="l">
              <a:spcBef>
                <a:spcPts val="750"/>
              </a:spcBef>
              <a:spcAft>
                <a:spcPts val="0"/>
              </a:spcAft>
              <a:buNone/>
            </a:pPr>
            <a:r>
              <a:t/>
            </a:r>
            <a:endParaRPr/>
          </a:p>
        </p:txBody>
      </p:sp>
      <p:sp>
        <p:nvSpPr>
          <p:cNvPr id="393" name="Google Shape;393;g28362405561_0_321"/>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Moore’s Law</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2c0b82f6d68_0_115"/>
          <p:cNvSpPr txBox="1"/>
          <p:nvPr>
            <p:ph idx="1" type="body"/>
          </p:nvPr>
        </p:nvSpPr>
        <p:spPr>
          <a:xfrm>
            <a:off x="639815" y="1051137"/>
            <a:ext cx="7938900" cy="307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800"/>
              <a:t>Dive deeper Into Semiconductors. </a:t>
            </a:r>
            <a:r>
              <a:rPr lang="en-US" sz="1800"/>
              <a:t>Visit the </a:t>
            </a:r>
            <a:r>
              <a:rPr lang="en-US" sz="1800" u="sng">
                <a:solidFill>
                  <a:srgbClr val="1155CC"/>
                </a:solidFill>
                <a:hlinkClick r:id="rId3">
                  <a:extLst>
                    <a:ext uri="{A12FA001-AC4F-418D-AE19-62706E023703}">
                      <ahyp:hlinkClr val="tx"/>
                    </a:ext>
                  </a:extLst>
                </a:hlinkClick>
              </a:rPr>
              <a:t>TryEngineering Semiconductor</a:t>
            </a:r>
            <a:r>
              <a:rPr lang="en-US" sz="1800"/>
              <a:t> page (with three videos and </a:t>
            </a:r>
            <a:r>
              <a:rPr lang="en-US" sz="1800" u="sng">
                <a:solidFill>
                  <a:srgbClr val="1155CC"/>
                </a:solidFill>
                <a:hlinkClick r:id="rId4">
                  <a:extLst>
                    <a:ext uri="{A12FA001-AC4F-418D-AE19-62706E023703}">
                      <ahyp:hlinkClr val="tx"/>
                    </a:ext>
                  </a:extLst>
                </a:hlinkClick>
              </a:rPr>
              <a:t>ebook</a:t>
            </a:r>
            <a:r>
              <a:rPr lang="en-US" sz="1800"/>
              <a:t>)  and also he </a:t>
            </a:r>
            <a:r>
              <a:rPr lang="en-US" sz="1800" u="sng">
                <a:solidFill>
                  <a:srgbClr val="1155CC"/>
                </a:solidFill>
                <a:hlinkClick r:id="rId5">
                  <a:extLst>
                    <a:ext uri="{A12FA001-AC4F-418D-AE19-62706E023703}">
                      <ahyp:hlinkClr val="tx"/>
                    </a:ext>
                  </a:extLst>
                </a:hlinkClick>
              </a:rPr>
              <a:t>Making of a MIcrochip</a:t>
            </a:r>
            <a:r>
              <a:rPr lang="en-US" sz="1800"/>
              <a:t> lesson.</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More Resources</a:t>
            </a:r>
            <a:endParaRPr b="1" sz="1800"/>
          </a:p>
          <a:p>
            <a:pPr indent="-336550" lvl="0" marL="457200" rtl="0" algn="l">
              <a:lnSpc>
                <a:spcPct val="115000"/>
              </a:lnSpc>
              <a:spcBef>
                <a:spcPts val="0"/>
              </a:spcBef>
              <a:spcAft>
                <a:spcPts val="0"/>
              </a:spcAft>
              <a:buClr>
                <a:schemeClr val="dk1"/>
              </a:buClr>
              <a:buSzPts val="1700"/>
              <a:buFont typeface="Calibri"/>
              <a:buChar char="●"/>
            </a:pPr>
            <a:r>
              <a:rPr lang="en-US" sz="1700" u="sng">
                <a:solidFill>
                  <a:srgbClr val="1155CC"/>
                </a:solidFill>
                <a:hlinkClick r:id="rId6">
                  <a:extLst>
                    <a:ext uri="{A12FA001-AC4F-418D-AE19-62706E023703}">
                      <ahyp:hlinkClr val="tx"/>
                    </a:ext>
                  </a:extLst>
                </a:hlinkClick>
              </a:rPr>
              <a:t>How a Transistor Works EASY! - Electronics Basics 22 (Updated)</a:t>
            </a:r>
            <a:r>
              <a:rPr lang="en-US" sz="1700"/>
              <a:t> by Simple Electronics (Video)</a:t>
            </a:r>
            <a:endParaRPr sz="1700"/>
          </a:p>
          <a:p>
            <a:pPr indent="-336550" lvl="0" marL="457200" rtl="0" algn="l">
              <a:lnSpc>
                <a:spcPct val="115000"/>
              </a:lnSpc>
              <a:spcBef>
                <a:spcPts val="0"/>
              </a:spcBef>
              <a:spcAft>
                <a:spcPts val="0"/>
              </a:spcAft>
              <a:buClr>
                <a:schemeClr val="dk1"/>
              </a:buClr>
              <a:buSzPts val="1700"/>
              <a:buFont typeface="Calibri"/>
              <a:buChar char="●"/>
            </a:pPr>
            <a:r>
              <a:rPr lang="en-US" sz="1700" u="sng">
                <a:solidFill>
                  <a:srgbClr val="1155CC"/>
                </a:solidFill>
                <a:hlinkClick r:id="rId7">
                  <a:extLst>
                    <a:ext uri="{A12FA001-AC4F-418D-AE19-62706E023703}">
                      <ahyp:hlinkClr val="tx"/>
                    </a:ext>
                  </a:extLst>
                </a:hlinkClick>
              </a:rPr>
              <a:t>How To Use Transistors In YOUR Projects! || Transistors Explained || Transistors As A Switch</a:t>
            </a:r>
            <a:r>
              <a:rPr lang="en-US" sz="1700"/>
              <a:t> by Simple Electronics (Video)</a:t>
            </a:r>
            <a:endParaRPr sz="1700"/>
          </a:p>
          <a:p>
            <a:pPr indent="-336550" lvl="0" marL="457200" rtl="0" algn="l">
              <a:lnSpc>
                <a:spcPct val="115000"/>
              </a:lnSpc>
              <a:spcBef>
                <a:spcPts val="0"/>
              </a:spcBef>
              <a:spcAft>
                <a:spcPts val="0"/>
              </a:spcAft>
              <a:buClr>
                <a:schemeClr val="dk1"/>
              </a:buClr>
              <a:buSzPts val="1700"/>
              <a:buFont typeface="Calibri"/>
              <a:buChar char="●"/>
            </a:pPr>
            <a:r>
              <a:rPr lang="en-US" sz="1700" u="sng">
                <a:solidFill>
                  <a:srgbClr val="1155CC"/>
                </a:solidFill>
                <a:hlinkClick r:id="rId8">
                  <a:extLst>
                    <a:ext uri="{A12FA001-AC4F-418D-AE19-62706E023703}">
                      <ahyp:hlinkClr val="tx"/>
                    </a:ext>
                  </a:extLst>
                </a:hlinkClick>
              </a:rPr>
              <a:t>NPN vs PNP Transistors: Symbol &amp; Working Principle</a:t>
            </a:r>
            <a:r>
              <a:rPr lang="en-US" sz="1700"/>
              <a:t> by JAKElectronics (Webpage)</a:t>
            </a:r>
            <a:endParaRPr b="1" sz="1700"/>
          </a:p>
          <a:p>
            <a:pPr indent="0" lvl="0" marL="0" rtl="0" algn="l">
              <a:lnSpc>
                <a:spcPct val="90000"/>
              </a:lnSpc>
              <a:spcBef>
                <a:spcPts val="750"/>
              </a:spcBef>
              <a:spcAft>
                <a:spcPts val="0"/>
              </a:spcAft>
              <a:buSzPts val="2000"/>
              <a:buNone/>
            </a:pPr>
            <a:r>
              <a:t/>
            </a:r>
            <a:endParaRPr b="1"/>
          </a:p>
        </p:txBody>
      </p:sp>
      <p:sp>
        <p:nvSpPr>
          <p:cNvPr id="400" name="Google Shape;400;g2c0b82f6d68_0_115"/>
          <p:cNvSpPr txBox="1"/>
          <p:nvPr>
            <p:ph idx="4294967295"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01" name="Google Shape;401;g2c0b82f6d68_0_115"/>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a:t>Dig Deeper (Extension Activities)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c0b82f6d68_0_129"/>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Engineering Fields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c0b82f6d68_0_133"/>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412" name="Google Shape;412;g2c0b82f6d68_0_133"/>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What is Engineering?</a:t>
            </a:r>
            <a:endParaRPr/>
          </a:p>
        </p:txBody>
      </p:sp>
      <p:grpSp>
        <p:nvGrpSpPr>
          <p:cNvPr id="413" name="Google Shape;413;g2c0b82f6d68_0_133"/>
          <p:cNvGrpSpPr/>
          <p:nvPr/>
        </p:nvGrpSpPr>
        <p:grpSpPr>
          <a:xfrm>
            <a:off x="782053" y="1106907"/>
            <a:ext cx="4480500" cy="3392400"/>
            <a:chOff x="782053" y="1106907"/>
            <a:chExt cx="4480500" cy="3392400"/>
          </a:xfrm>
        </p:grpSpPr>
        <p:sp>
          <p:nvSpPr>
            <p:cNvPr id="414" name="Google Shape;414;g2c0b82f6d68_0_133"/>
            <p:cNvSpPr/>
            <p:nvPr/>
          </p:nvSpPr>
          <p:spPr>
            <a:xfrm>
              <a:off x="782053" y="1106907"/>
              <a:ext cx="4480500" cy="33924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What is engineering? What does it take to be an engineer? Do you need to be a math whiz? Aspiring engineers tackle these questions and help demystify their chosen profession." id="415" name="Google Shape;415;g2c0b82f6d68_0_133" title="What is Engineering?">
              <a:hlinkClick r:id="rId3"/>
            </p:cNvPr>
            <p:cNvPicPr preferRelativeResize="0"/>
            <p:nvPr/>
          </p:nvPicPr>
          <p:blipFill rotWithShape="1">
            <a:blip r:embed="rId4">
              <a:alphaModFix/>
            </a:blip>
            <a:srcRect b="0" l="0" r="0" t="0"/>
            <a:stretch/>
          </p:blipFill>
          <p:spPr>
            <a:xfrm>
              <a:off x="928190" y="1239756"/>
              <a:ext cx="4185800" cy="3139350"/>
            </a:xfrm>
            <a:prstGeom prst="rect">
              <a:avLst/>
            </a:prstGeom>
            <a:noFill/>
            <a:ln>
              <a:noFill/>
            </a:ln>
          </p:spPr>
        </p:pic>
      </p:grpSp>
      <p:sp>
        <p:nvSpPr>
          <p:cNvPr id="416" name="Google Shape;416;g2c0b82f6d68_0_133"/>
          <p:cNvSpPr txBox="1"/>
          <p:nvPr/>
        </p:nvSpPr>
        <p:spPr>
          <a:xfrm>
            <a:off x="5396410" y="1866713"/>
            <a:ext cx="3287400" cy="19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Learn about engineering and how engineers are creative problem solvers and innovators who work to make the world a better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rPr b="0" i="1" lang="en-US" sz="1400" u="none" cap="none" strike="noStrike">
                <a:solidFill>
                  <a:schemeClr val="dk1"/>
                </a:solidFill>
                <a:latin typeface="Calibri"/>
                <a:ea typeface="Calibri"/>
                <a:cs typeface="Calibri"/>
                <a:sym typeface="Calibri"/>
              </a:rPr>
              <a:t>(Video 3:43)</a:t>
            </a:r>
            <a:endParaRPr b="0" i="1" sz="1400" u="none" cap="none" strike="noStrike">
              <a:solidFill>
                <a:schemeClr val="dk1"/>
              </a:solidFill>
              <a:latin typeface="Calibri"/>
              <a:ea typeface="Calibri"/>
              <a:cs typeface="Calibri"/>
              <a:sym typeface="Calibri"/>
            </a:endParaRPr>
          </a:p>
        </p:txBody>
      </p:sp>
      <p:sp>
        <p:nvSpPr>
          <p:cNvPr id="417" name="Google Shape;417;g2c0b82f6d68_0_133"/>
          <p:cNvSpPr txBox="1"/>
          <p:nvPr/>
        </p:nvSpPr>
        <p:spPr>
          <a:xfrm>
            <a:off x="721560" y="4485164"/>
            <a:ext cx="5113800" cy="32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chemeClr val="dk1"/>
                </a:solidFill>
                <a:latin typeface="Calibri"/>
                <a:ea typeface="Calibri"/>
                <a:cs typeface="Calibri"/>
                <a:sym typeface="Calibri"/>
              </a:rPr>
              <a:t>Source: TeachEngineering YouTube Channel </a:t>
            </a:r>
            <a:r>
              <a:rPr b="0" i="1" lang="en-US" sz="800" u="sng" cap="none" strike="noStrike">
                <a:solidFill>
                  <a:schemeClr val="dk1"/>
                </a:solidFill>
                <a:latin typeface="Calibri"/>
                <a:ea typeface="Calibri"/>
                <a:cs typeface="Calibri"/>
                <a:sym typeface="Calibri"/>
                <a:hlinkClick r:id="rId5">
                  <a:extLst>
                    <a:ext uri="{A12FA001-AC4F-418D-AE19-62706E023703}">
                      <ahyp:hlinkClr val="tx"/>
                    </a:ext>
                  </a:extLst>
                </a:hlinkClick>
              </a:rPr>
              <a:t>- http://www.youtube.com/watch?v=H9VDkvgGmVo </a:t>
            </a:r>
            <a:endParaRPr b="0" i="0" sz="8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2c0b82f6d68_0_143"/>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424" name="Google Shape;424;g2c0b82f6d68_0_143"/>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Related Engineering Fields</a:t>
            </a:r>
            <a:endParaRPr/>
          </a:p>
        </p:txBody>
      </p:sp>
      <p:sp>
        <p:nvSpPr>
          <p:cNvPr id="425" name="Google Shape;425;g2c0b82f6d68_0_143"/>
          <p:cNvSpPr txBox="1"/>
          <p:nvPr/>
        </p:nvSpPr>
        <p:spPr>
          <a:xfrm>
            <a:off x="628650" y="1140104"/>
            <a:ext cx="5226600" cy="36186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90000"/>
              </a:lnSpc>
              <a:spcBef>
                <a:spcPts val="750"/>
              </a:spcBef>
              <a:spcAft>
                <a:spcPts val="0"/>
              </a:spcAft>
              <a:buClr>
                <a:srgbClr val="00B0F0"/>
              </a:buClr>
              <a:buSzPts val="2000"/>
              <a:buFont typeface="Arial"/>
              <a:buChar char="•"/>
            </a:pPr>
            <a:r>
              <a:rPr b="0" i="0" lang="en-US" sz="2000" u="none" cap="none" strike="noStrike">
                <a:solidFill>
                  <a:schemeClr val="dk1"/>
                </a:solidFill>
                <a:latin typeface="Calibri"/>
                <a:ea typeface="Calibri"/>
                <a:cs typeface="Calibri"/>
                <a:sym typeface="Calibri"/>
              </a:rPr>
              <a:t>There are several types of engineering fields that are involved circuits. Here are just some of the related engineering fields.</a:t>
            </a:r>
            <a:endParaRPr b="0" i="0" sz="1400" u="none" cap="none" strike="noStrike">
              <a:solidFill>
                <a:srgbClr val="000000"/>
              </a:solidFill>
              <a:latin typeface="Arial"/>
              <a:ea typeface="Arial"/>
              <a:cs typeface="Arial"/>
              <a:sym typeface="Arial"/>
            </a:endParaRPr>
          </a:p>
          <a:p>
            <a:pPr indent="-330200" lvl="1" marL="914400" marR="0" rtl="0" algn="l">
              <a:lnSpc>
                <a:spcPct val="90000"/>
              </a:lnSpc>
              <a:spcBef>
                <a:spcPts val="0"/>
              </a:spcBef>
              <a:spcAft>
                <a:spcPts val="0"/>
              </a:spcAft>
              <a:buClr>
                <a:srgbClr val="000000"/>
              </a:buClr>
              <a:buSzPts val="1600"/>
              <a:buFont typeface="Calibri"/>
              <a:buChar char="•"/>
            </a:pPr>
            <a:r>
              <a:rPr b="0" i="0" lang="en-US" sz="1600" u="sng" cap="none" strike="noStrike">
                <a:solidFill>
                  <a:schemeClr val="dk1"/>
                </a:solidFill>
                <a:latin typeface="Calibri"/>
                <a:ea typeface="Calibri"/>
                <a:cs typeface="Calibri"/>
                <a:sym typeface="Calibri"/>
                <a:hlinkClick r:id="rId3">
                  <a:extLst>
                    <a:ext uri="{A12FA001-AC4F-418D-AE19-62706E023703}">
                      <ahyp:hlinkClr val="tx"/>
                    </a:ext>
                  </a:extLst>
                </a:hlinkClick>
              </a:rPr>
              <a:t>Computer Engineering </a:t>
            </a:r>
            <a:endParaRPr b="0" i="0" sz="1600" u="none" cap="none" strike="noStrike">
              <a:solidFill>
                <a:schemeClr val="dk1"/>
              </a:solidFill>
              <a:latin typeface="Calibri"/>
              <a:ea typeface="Calibri"/>
              <a:cs typeface="Calibri"/>
              <a:sym typeface="Calibri"/>
            </a:endParaRPr>
          </a:p>
          <a:p>
            <a:pPr indent="-330200" lvl="1" marL="914400" marR="0" rtl="0" algn="l">
              <a:lnSpc>
                <a:spcPct val="90000"/>
              </a:lnSpc>
              <a:spcBef>
                <a:spcPts val="0"/>
              </a:spcBef>
              <a:spcAft>
                <a:spcPts val="0"/>
              </a:spcAft>
              <a:buClr>
                <a:srgbClr val="000000"/>
              </a:buClr>
              <a:buSzPts val="1600"/>
              <a:buFont typeface="Calibri"/>
              <a:buChar char="•"/>
            </a:pPr>
            <a:r>
              <a:rPr b="0" i="0" lang="en-US"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Software Engineering</a:t>
            </a:r>
            <a:endParaRPr b="0" i="0" sz="1600" u="none" cap="none" strike="noStrike">
              <a:solidFill>
                <a:schemeClr val="dk1"/>
              </a:solidFill>
              <a:latin typeface="Calibri"/>
              <a:ea typeface="Calibri"/>
              <a:cs typeface="Calibri"/>
              <a:sym typeface="Calibri"/>
            </a:endParaRPr>
          </a:p>
          <a:p>
            <a:pPr indent="-330200" lvl="1" marL="914400" marR="0" rtl="0" algn="l">
              <a:lnSpc>
                <a:spcPct val="90000"/>
              </a:lnSpc>
              <a:spcBef>
                <a:spcPts val="0"/>
              </a:spcBef>
              <a:spcAft>
                <a:spcPts val="0"/>
              </a:spcAft>
              <a:buClr>
                <a:srgbClr val="000000"/>
              </a:buClr>
              <a:buSzPts val="1600"/>
              <a:buFont typeface="Calibri"/>
              <a:buChar char="•"/>
            </a:pPr>
            <a:r>
              <a:rPr b="0" i="0" lang="en-US" sz="1600" u="sng" cap="none" strike="noStrike">
                <a:solidFill>
                  <a:schemeClr val="hlink"/>
                </a:solidFill>
                <a:latin typeface="Calibri"/>
                <a:ea typeface="Calibri"/>
                <a:cs typeface="Calibri"/>
                <a:sym typeface="Calibri"/>
                <a:hlinkClick r:id="rId5"/>
              </a:rPr>
              <a:t>Power and Nuclear Engineering</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chemeClr val="dk1"/>
              </a:solidFill>
              <a:latin typeface="Calibri"/>
              <a:ea typeface="Calibri"/>
              <a:cs typeface="Calibri"/>
              <a:sym typeface="Calibri"/>
            </a:endParaRPr>
          </a:p>
          <a:p>
            <a:pPr indent="-171450" lvl="0" marL="171450" marR="0" rtl="0" algn="l">
              <a:lnSpc>
                <a:spcPct val="90000"/>
              </a:lnSpc>
              <a:spcBef>
                <a:spcPts val="750"/>
              </a:spcBef>
              <a:spcAft>
                <a:spcPts val="0"/>
              </a:spcAft>
              <a:buClr>
                <a:srgbClr val="00B0F0"/>
              </a:buClr>
              <a:buSzPts val="2000"/>
              <a:buFont typeface="Arial"/>
              <a:buChar char="•"/>
            </a:pPr>
            <a:r>
              <a:rPr b="0" i="0" lang="en-US" sz="2000" u="none" cap="none" strike="noStrike">
                <a:solidFill>
                  <a:schemeClr val="dk1"/>
                </a:solidFill>
                <a:latin typeface="Calibri"/>
                <a:ea typeface="Calibri"/>
                <a:cs typeface="Calibri"/>
                <a:sym typeface="Calibri"/>
              </a:rPr>
              <a:t>Download the </a:t>
            </a:r>
            <a:r>
              <a:rPr b="0" i="0" lang="en-US" sz="2000" u="sng" cap="none" strike="noStrike">
                <a:solidFill>
                  <a:schemeClr val="dk1"/>
                </a:solidFill>
                <a:latin typeface="Calibri"/>
                <a:ea typeface="Calibri"/>
                <a:cs typeface="Calibri"/>
                <a:sym typeface="Calibri"/>
                <a:hlinkClick r:id="rId6">
                  <a:extLst>
                    <a:ext uri="{A12FA001-AC4F-418D-AE19-62706E023703}">
                      <ahyp:hlinkClr val="tx"/>
                    </a:ext>
                  </a:extLst>
                </a:hlinkClick>
              </a:rPr>
              <a:t>Engineering Fields Infographic</a:t>
            </a:r>
            <a:r>
              <a:rPr b="0" i="0" lang="en-US" sz="2000" u="none" cap="none" strike="noStrike">
                <a:solidFill>
                  <a:schemeClr val="dk1"/>
                </a:solidFill>
                <a:latin typeface="Calibri"/>
                <a:ea typeface="Calibri"/>
                <a:cs typeface="Calibri"/>
                <a:sym typeface="Calibri"/>
              </a:rPr>
              <a:t> How will </a:t>
            </a:r>
            <a:r>
              <a:rPr b="1" i="0" lang="en-US" sz="2000" u="none" cap="none" strike="noStrike">
                <a:solidFill>
                  <a:srgbClr val="00B0F0"/>
                </a:solidFill>
                <a:latin typeface="Calibri"/>
                <a:ea typeface="Calibri"/>
                <a:cs typeface="Calibri"/>
                <a:sym typeface="Calibri"/>
              </a:rPr>
              <a:t>YOU</a:t>
            </a:r>
            <a:r>
              <a:rPr b="0" i="0" lang="en-US" sz="2000" u="none" cap="none" strike="noStrike">
                <a:solidFill>
                  <a:schemeClr val="dk1"/>
                </a:solidFill>
                <a:latin typeface="Calibri"/>
                <a:ea typeface="Calibri"/>
                <a:cs typeface="Calibri"/>
                <a:sym typeface="Calibri"/>
              </a:rPr>
              <a:t> change the world? </a:t>
            </a:r>
            <a:br>
              <a:rPr b="0" i="0" lang="en-US" sz="2000" u="none" cap="none" strike="noStrike">
                <a:solidFill>
                  <a:schemeClr val="dk1"/>
                </a:solidFill>
                <a:latin typeface="Calibri"/>
                <a:ea typeface="Calibri"/>
                <a:cs typeface="Calibri"/>
                <a:sym typeface="Calibri"/>
              </a:rPr>
            </a:br>
            <a:r>
              <a:rPr b="0" i="0" lang="en-US" sz="1500" u="none" cap="none" strike="noStrike">
                <a:solidFill>
                  <a:schemeClr val="dk1"/>
                </a:solidFill>
                <a:latin typeface="Century Gothic"/>
                <a:ea typeface="Century Gothic"/>
                <a:cs typeface="Century Gothic"/>
                <a:sym typeface="Century Gothic"/>
              </a:rPr>
              <a:t>Engineers are the inventors and problem solvers of the world! More than twenty five major specialties are recognized in the field of engineering. </a:t>
            </a:r>
            <a:r>
              <a:rPr b="1" i="0" lang="en-US" sz="1500" u="none" cap="none" strike="noStrike">
                <a:solidFill>
                  <a:schemeClr val="dk1"/>
                </a:solidFill>
                <a:latin typeface="Century Gothic"/>
                <a:ea typeface="Century Gothic"/>
                <a:cs typeface="Century Gothic"/>
                <a:sym typeface="Century Gothic"/>
              </a:rPr>
              <a:t>Engineers make the world a better place! </a:t>
            </a:r>
            <a:endParaRPr b="0"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26" name="Google Shape;426;g2c0b82f6d68_0_143"/>
          <p:cNvSpPr txBox="1"/>
          <p:nvPr/>
        </p:nvSpPr>
        <p:spPr>
          <a:xfrm>
            <a:off x="7025275" y="1129050"/>
            <a:ext cx="125400" cy="35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427" name="Google Shape;427;g2c0b82f6d68_0_143">
            <a:hlinkClick r:id="rId7"/>
          </p:cNvPr>
          <p:cNvPicPr preferRelativeResize="0"/>
          <p:nvPr/>
        </p:nvPicPr>
        <p:blipFill rotWithShape="1">
          <a:blip r:embed="rId8">
            <a:alphaModFix/>
          </a:blip>
          <a:srcRect b="0" l="0" r="0" t="0"/>
          <a:stretch/>
        </p:blipFill>
        <p:spPr>
          <a:xfrm rot="641781">
            <a:off x="6030714" y="702060"/>
            <a:ext cx="2377439" cy="30720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8362405561_0_218"/>
          <p:cNvSpPr txBox="1"/>
          <p:nvPr>
            <p:ph idx="1" type="body"/>
          </p:nvPr>
        </p:nvSpPr>
        <p:spPr>
          <a:xfrm>
            <a:off x="639425" y="1220525"/>
            <a:ext cx="4489200" cy="33093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In the early 1960s, the invention of the integrated circuit (commonly known as a </a:t>
            </a:r>
            <a:r>
              <a:rPr b="1" lang="en-US"/>
              <a:t>microchip</a:t>
            </a:r>
            <a:r>
              <a:rPr lang="en-US"/>
              <a:t>) extended the capabilities of the single transistor. To compile an integrated circuit, many transistors are manufactured at once and permanently connected within a single silicon chip. </a:t>
            </a:r>
            <a:endParaRPr/>
          </a:p>
          <a:p>
            <a:pPr indent="0" lvl="0" marL="0" rtl="0" algn="l">
              <a:spcBef>
                <a:spcPts val="750"/>
              </a:spcBef>
              <a:spcAft>
                <a:spcPts val="0"/>
              </a:spcAft>
              <a:buNone/>
            </a:pPr>
            <a:r>
              <a:rPr lang="en-US"/>
              <a:t>In the past 50 years, the number of transistors on a chip has grown to more than </a:t>
            </a:r>
            <a:r>
              <a:rPr b="1" lang="en-US"/>
              <a:t>one-million on a single chip</a:t>
            </a:r>
            <a:r>
              <a:rPr lang="en-US"/>
              <a:t>. These chips are on a </a:t>
            </a:r>
            <a:r>
              <a:rPr b="1" lang="en-US"/>
              <a:t>nanoscale.</a:t>
            </a:r>
            <a:r>
              <a:rPr lang="en-US"/>
              <a:t> </a:t>
            </a:r>
            <a:endParaRPr sz="2100"/>
          </a:p>
        </p:txBody>
      </p:sp>
      <p:sp>
        <p:nvSpPr>
          <p:cNvPr id="180" name="Google Shape;180;g28362405561_0_218"/>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Transistor to </a:t>
            </a:r>
            <a:r>
              <a:rPr lang="en-US"/>
              <a:t>Microchip</a:t>
            </a:r>
            <a:endParaRPr/>
          </a:p>
        </p:txBody>
      </p:sp>
      <p:pic>
        <p:nvPicPr>
          <p:cNvPr id="181" name="Google Shape;181;g28362405561_0_218"/>
          <p:cNvPicPr preferRelativeResize="0"/>
          <p:nvPr/>
        </p:nvPicPr>
        <p:blipFill>
          <a:blip r:embed="rId3">
            <a:alphaModFix/>
          </a:blip>
          <a:stretch>
            <a:fillRect/>
          </a:stretch>
        </p:blipFill>
        <p:spPr>
          <a:xfrm>
            <a:off x="5238300" y="1452849"/>
            <a:ext cx="3340027" cy="2505024"/>
          </a:xfrm>
          <a:prstGeom prst="rect">
            <a:avLst/>
          </a:prstGeom>
          <a:noFill/>
          <a:ln cap="flat" cmpd="sng" w="9525">
            <a:solidFill>
              <a:schemeClr val="dk2"/>
            </a:solidFill>
            <a:prstDash val="solid"/>
            <a:round/>
            <a:headEnd len="sm" w="sm" type="none"/>
            <a:tailEnd len="sm" w="sm" type="none"/>
          </a:ln>
        </p:spPr>
      </p:pic>
      <p:sp>
        <p:nvSpPr>
          <p:cNvPr id="182" name="Google Shape;182;g28362405561_0_218"/>
          <p:cNvSpPr txBox="1"/>
          <p:nvPr/>
        </p:nvSpPr>
        <p:spPr>
          <a:xfrm>
            <a:off x="6708300" y="1940688"/>
            <a:ext cx="1970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a:solidFill>
                  <a:schemeClr val="dk1"/>
                </a:solidFill>
                <a:latin typeface="Calibri"/>
                <a:ea typeface="Calibri"/>
                <a:cs typeface="Calibri"/>
                <a:sym typeface="Calibri"/>
              </a:rPr>
              <a:t>Even smaller than this! Nanoscale is incredibly small – a billion times smaller than what we can see with our eyes! </a:t>
            </a:r>
            <a:endParaRPr b="1" i="1">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c0b82f6d68_0_152"/>
          <p:cNvSpPr txBox="1"/>
          <p:nvPr>
            <p:ph idx="1" type="body"/>
          </p:nvPr>
        </p:nvSpPr>
        <p:spPr>
          <a:xfrm>
            <a:off x="639815" y="1076139"/>
            <a:ext cx="7938900" cy="30714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750"/>
              </a:spcBef>
              <a:spcAft>
                <a:spcPts val="0"/>
              </a:spcAft>
              <a:buSzPts val="2000"/>
              <a:buNone/>
            </a:pPr>
            <a:r>
              <a:t/>
            </a:r>
            <a:endParaRPr/>
          </a:p>
          <a:p>
            <a:pPr indent="-228600" lvl="0" marL="457200" rtl="0" algn="l">
              <a:lnSpc>
                <a:spcPct val="90000"/>
              </a:lnSpc>
              <a:spcBef>
                <a:spcPts val="750"/>
              </a:spcBef>
              <a:spcAft>
                <a:spcPts val="0"/>
              </a:spcAft>
              <a:buSzPts val="2000"/>
              <a:buNone/>
            </a:pPr>
            <a:r>
              <a:t/>
            </a:r>
            <a:endParaRPr/>
          </a:p>
          <a:p>
            <a:pPr indent="-228600" lvl="0" marL="457200" rtl="0" algn="l">
              <a:lnSpc>
                <a:spcPct val="90000"/>
              </a:lnSpc>
              <a:spcBef>
                <a:spcPts val="750"/>
              </a:spcBef>
              <a:spcAft>
                <a:spcPts val="0"/>
              </a:spcAft>
              <a:buSzPts val="2000"/>
              <a:buNone/>
            </a:pPr>
            <a:r>
              <a:t/>
            </a:r>
            <a:endParaRPr/>
          </a:p>
        </p:txBody>
      </p:sp>
      <p:sp>
        <p:nvSpPr>
          <p:cNvPr id="433" name="Google Shape;433;g2c0b82f6d68_0_152"/>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a:t>Engineering Habits of Mind</a:t>
            </a:r>
            <a:endParaRPr/>
          </a:p>
        </p:txBody>
      </p:sp>
      <p:sp>
        <p:nvSpPr>
          <p:cNvPr id="434" name="Google Shape;434;g2c0b82f6d68_0_152"/>
          <p:cNvSpPr txBox="1"/>
          <p:nvPr/>
        </p:nvSpPr>
        <p:spPr>
          <a:xfrm>
            <a:off x="4206775" y="1392000"/>
            <a:ext cx="4255200" cy="23595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Engineering Habits of Mind (EHM) is about how engineers think everyday.  The Core Engineering Mind is about making things that work and making them work better.</a:t>
            </a:r>
            <a:endParaRPr b="0" i="0" sz="1400" u="none" cap="none" strike="noStrike">
              <a:solidFill>
                <a:srgbClr val="000000"/>
              </a:solidFill>
              <a:latin typeface="Arial"/>
              <a:ea typeface="Arial"/>
              <a:cs typeface="Arial"/>
              <a:sym typeface="Arial"/>
            </a:endParaRPr>
          </a:p>
        </p:txBody>
      </p:sp>
      <p:pic>
        <p:nvPicPr>
          <p:cNvPr id="435" name="Google Shape;435;g2c0b82f6d68_0_152"/>
          <p:cNvPicPr preferRelativeResize="0"/>
          <p:nvPr/>
        </p:nvPicPr>
        <p:blipFill rotWithShape="1">
          <a:blip r:embed="rId3">
            <a:alphaModFix/>
          </a:blip>
          <a:srcRect b="0" l="0" r="0" t="0"/>
          <a:stretch/>
        </p:blipFill>
        <p:spPr>
          <a:xfrm>
            <a:off x="809050" y="985019"/>
            <a:ext cx="3961662" cy="3931920"/>
          </a:xfrm>
          <a:prstGeom prst="rect">
            <a:avLst/>
          </a:prstGeom>
          <a:noFill/>
          <a:ln>
            <a:noFill/>
          </a:ln>
        </p:spPr>
      </p:pic>
      <p:sp>
        <p:nvSpPr>
          <p:cNvPr id="436" name="Google Shape;436;g2c0b82f6d68_0_152"/>
          <p:cNvSpPr txBox="1"/>
          <p:nvPr/>
        </p:nvSpPr>
        <p:spPr>
          <a:xfrm>
            <a:off x="4666375" y="3153150"/>
            <a:ext cx="3644700" cy="208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1" lang="en-US" sz="1200" u="none" cap="none" strike="noStrike">
                <a:solidFill>
                  <a:schemeClr val="dk1"/>
                </a:solidFill>
                <a:latin typeface="Calibri"/>
                <a:ea typeface="Calibri"/>
                <a:cs typeface="Calibri"/>
                <a:sym typeface="Calibri"/>
              </a:rPr>
              <a:t>Source: </a:t>
            </a:r>
            <a:r>
              <a:rPr b="0" i="0" lang="en-US" sz="12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https://online-journals.org/index.php/i-jep/article/view/5366</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c0b82f6d68_0_160"/>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a:t>Engineering Habits of Mind Checklist</a:t>
            </a:r>
            <a:endParaRPr/>
          </a:p>
        </p:txBody>
      </p:sp>
      <p:grpSp>
        <p:nvGrpSpPr>
          <p:cNvPr id="442" name="Google Shape;442;g2c0b82f6d68_0_160"/>
          <p:cNvGrpSpPr/>
          <p:nvPr/>
        </p:nvGrpSpPr>
        <p:grpSpPr>
          <a:xfrm>
            <a:off x="4030580" y="985019"/>
            <a:ext cx="3729790" cy="3864980"/>
            <a:chOff x="3693695" y="808497"/>
            <a:chExt cx="3729790" cy="3864980"/>
          </a:xfrm>
        </p:grpSpPr>
        <p:pic>
          <p:nvPicPr>
            <p:cNvPr id="443" name="Google Shape;443;g2c0b82f6d68_0_160"/>
            <p:cNvPicPr preferRelativeResize="0"/>
            <p:nvPr/>
          </p:nvPicPr>
          <p:blipFill rotWithShape="1">
            <a:blip r:embed="rId3">
              <a:alphaModFix/>
            </a:blip>
            <a:srcRect b="0" l="0" r="0" t="0"/>
            <a:stretch/>
          </p:blipFill>
          <p:spPr>
            <a:xfrm>
              <a:off x="3693695" y="808497"/>
              <a:ext cx="3729790" cy="3864980"/>
            </a:xfrm>
            <a:prstGeom prst="rect">
              <a:avLst/>
            </a:prstGeom>
            <a:noFill/>
            <a:ln>
              <a:noFill/>
            </a:ln>
          </p:spPr>
        </p:pic>
        <p:grpSp>
          <p:nvGrpSpPr>
            <p:cNvPr id="444" name="Google Shape;444;g2c0b82f6d68_0_160"/>
            <p:cNvGrpSpPr/>
            <p:nvPr/>
          </p:nvGrpSpPr>
          <p:grpSpPr>
            <a:xfrm>
              <a:off x="4095750" y="1319852"/>
              <a:ext cx="2905200" cy="2990700"/>
              <a:chOff x="4095750" y="1319852"/>
              <a:chExt cx="2905200" cy="2990700"/>
            </a:xfrm>
          </p:grpSpPr>
          <p:sp>
            <p:nvSpPr>
              <p:cNvPr id="445" name="Google Shape;445;g2c0b82f6d68_0_160"/>
              <p:cNvSpPr/>
              <p:nvPr/>
            </p:nvSpPr>
            <p:spPr>
              <a:xfrm>
                <a:off x="5072814" y="2358189"/>
                <a:ext cx="950400" cy="974700"/>
              </a:xfrm>
              <a:prstGeom prst="ellipse">
                <a:avLst/>
              </a:prstGeom>
              <a:solidFill>
                <a:schemeClr val="dk1">
                  <a:alpha val="60000"/>
                </a:scheme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2c0b82f6d68_0_160"/>
              <p:cNvSpPr/>
              <p:nvPr/>
            </p:nvSpPr>
            <p:spPr>
              <a:xfrm>
                <a:off x="4095750" y="1319852"/>
                <a:ext cx="2905200" cy="2990700"/>
              </a:xfrm>
              <a:prstGeom prst="donut">
                <a:avLst>
                  <a:gd fmla="val 15250" name="adj"/>
                </a:avLst>
              </a:prstGeom>
              <a:solidFill>
                <a:schemeClr val="dk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sp>
        <p:nvSpPr>
          <p:cNvPr id="447" name="Google Shape;447;g2c0b82f6d68_0_160"/>
          <p:cNvSpPr txBox="1"/>
          <p:nvPr/>
        </p:nvSpPr>
        <p:spPr>
          <a:xfrm>
            <a:off x="563108" y="1194288"/>
            <a:ext cx="8410200" cy="3796200"/>
          </a:xfrm>
          <a:prstGeom prst="rect">
            <a:avLst/>
          </a:prstGeom>
          <a:noFill/>
          <a:ln>
            <a:noFill/>
          </a:ln>
        </p:spPr>
        <p:txBody>
          <a:bodyPr anchorCtr="0" anchor="t" bIns="45700" lIns="91425" spcFirstLastPara="1" rIns="91425" wrap="square" tIns="45700">
            <a:noAutofit/>
          </a:bodyPr>
          <a:lstStyle/>
          <a:p>
            <a:pPr indent="-298450" lvl="0" marL="571500" marR="0" rtl="0" algn="l">
              <a:lnSpc>
                <a:spcPct val="90000"/>
              </a:lnSpc>
              <a:spcBef>
                <a:spcPts val="75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Systems thinking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Problem-finding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Visualising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Improving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Creative problem-solving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Adapting</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75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a:p>
            <a:pPr indent="-44450" lvl="0" marL="171450" marR="0" rtl="0" algn="l">
              <a:lnSpc>
                <a:spcPct val="90000"/>
              </a:lnSpc>
              <a:spcBef>
                <a:spcPts val="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a:p>
            <a:pPr indent="-44450" lvl="0" marL="171450" marR="0" rtl="0" algn="l">
              <a:lnSpc>
                <a:spcPct val="90000"/>
              </a:lnSpc>
              <a:spcBef>
                <a:spcPts val="75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a:p>
            <a:pPr indent="-44450" lvl="0" marL="171450" marR="0" rtl="0" algn="l">
              <a:lnSpc>
                <a:spcPct val="90000"/>
              </a:lnSpc>
              <a:spcBef>
                <a:spcPts val="75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2c0b82f6d68_0_170"/>
          <p:cNvSpPr txBox="1"/>
          <p:nvPr>
            <p:ph idx="1" type="body"/>
          </p:nvPr>
        </p:nvSpPr>
        <p:spPr>
          <a:xfrm>
            <a:off x="639815" y="1076139"/>
            <a:ext cx="7938900" cy="3071400"/>
          </a:xfrm>
          <a:prstGeom prst="rect">
            <a:avLst/>
          </a:prstGeom>
          <a:noFill/>
          <a:ln>
            <a:noFill/>
          </a:ln>
        </p:spPr>
        <p:txBody>
          <a:bodyPr anchorCtr="0" anchor="t" bIns="45700" lIns="91425" spcFirstLastPara="1" rIns="91425" wrap="square" tIns="45700">
            <a:noAutofit/>
          </a:bodyPr>
          <a:lstStyle/>
          <a:p>
            <a:pPr indent="-298450" lvl="0" marL="342900" rtl="0" algn="l">
              <a:lnSpc>
                <a:spcPct val="90000"/>
              </a:lnSpc>
              <a:spcBef>
                <a:spcPts val="750"/>
              </a:spcBef>
              <a:spcAft>
                <a:spcPts val="0"/>
              </a:spcAft>
              <a:buSzPts val="2000"/>
              <a:buChar char="❏"/>
            </a:pPr>
            <a:r>
              <a:rPr b="1" lang="en-US"/>
              <a:t>Open-mindedness</a:t>
            </a:r>
            <a:endParaRPr/>
          </a:p>
          <a:p>
            <a:pPr indent="-298450" lvl="0" marL="342900" marR="0" rtl="0" algn="l">
              <a:lnSpc>
                <a:spcPct val="90000"/>
              </a:lnSpc>
              <a:spcBef>
                <a:spcPts val="0"/>
              </a:spcBef>
              <a:spcAft>
                <a:spcPts val="0"/>
              </a:spcAft>
              <a:buSzPts val="2000"/>
              <a:buChar char="❏"/>
            </a:pPr>
            <a:r>
              <a:rPr b="1" lang="en-US"/>
              <a:t>Resilience</a:t>
            </a:r>
            <a:endParaRPr/>
          </a:p>
          <a:p>
            <a:pPr indent="-298450" lvl="0" marL="342900" marR="0" rtl="0" algn="l">
              <a:lnSpc>
                <a:spcPct val="90000"/>
              </a:lnSpc>
              <a:spcBef>
                <a:spcPts val="0"/>
              </a:spcBef>
              <a:spcAft>
                <a:spcPts val="0"/>
              </a:spcAft>
              <a:buSzPts val="2000"/>
              <a:buChar char="❏"/>
            </a:pPr>
            <a:r>
              <a:rPr b="1" lang="en-US"/>
              <a:t>Resourcefulness </a:t>
            </a:r>
            <a:endParaRPr/>
          </a:p>
          <a:p>
            <a:pPr indent="-298450" lvl="0" marL="342900" marR="0" rtl="0" algn="l">
              <a:lnSpc>
                <a:spcPct val="90000"/>
              </a:lnSpc>
              <a:spcBef>
                <a:spcPts val="0"/>
              </a:spcBef>
              <a:spcAft>
                <a:spcPts val="0"/>
              </a:spcAft>
              <a:buSzPts val="2000"/>
              <a:buChar char="❏"/>
            </a:pPr>
            <a:r>
              <a:rPr b="1" lang="en-US"/>
              <a:t>Collaboration</a:t>
            </a:r>
            <a:endParaRPr sz="2000"/>
          </a:p>
          <a:p>
            <a:pPr indent="-298450" lvl="0" marL="342900" marR="0" rtl="0" algn="l">
              <a:lnSpc>
                <a:spcPct val="90000"/>
              </a:lnSpc>
              <a:spcBef>
                <a:spcPts val="0"/>
              </a:spcBef>
              <a:spcAft>
                <a:spcPts val="0"/>
              </a:spcAft>
              <a:buSzPts val="2000"/>
              <a:buChar char="❏"/>
            </a:pPr>
            <a:r>
              <a:rPr b="1" lang="en-US"/>
              <a:t>Reflection</a:t>
            </a:r>
            <a:endParaRPr sz="2000"/>
          </a:p>
          <a:p>
            <a:pPr indent="-298450" lvl="0" marL="342900" marR="0" rtl="0" algn="l">
              <a:lnSpc>
                <a:spcPct val="90000"/>
              </a:lnSpc>
              <a:spcBef>
                <a:spcPts val="0"/>
              </a:spcBef>
              <a:spcAft>
                <a:spcPts val="0"/>
              </a:spcAft>
              <a:buSzPts val="2000"/>
              <a:buChar char="❏"/>
            </a:pPr>
            <a:r>
              <a:rPr b="1" lang="en-US"/>
              <a:t>Ethical Consideration</a:t>
            </a:r>
            <a:endParaRPr b="1"/>
          </a:p>
          <a:p>
            <a:pPr indent="-298450" lvl="0" marL="342900" marR="0" rtl="0" algn="l">
              <a:lnSpc>
                <a:spcPct val="90000"/>
              </a:lnSpc>
              <a:spcBef>
                <a:spcPts val="0"/>
              </a:spcBef>
              <a:spcAft>
                <a:spcPts val="0"/>
              </a:spcAft>
              <a:buSzPts val="2000"/>
              <a:buChar char="❏"/>
            </a:pPr>
            <a:r>
              <a:rPr b="1" lang="en-US"/>
              <a:t>Curiosity</a:t>
            </a:r>
            <a:endParaRPr b="1"/>
          </a:p>
          <a:p>
            <a:pPr indent="-228600" lvl="0" marL="342900" marR="0" rtl="0" algn="l">
              <a:lnSpc>
                <a:spcPct val="90000"/>
              </a:lnSpc>
              <a:spcBef>
                <a:spcPts val="750"/>
              </a:spcBef>
              <a:spcAft>
                <a:spcPts val="0"/>
              </a:spcAft>
              <a:buSzPts val="2000"/>
              <a:buNone/>
            </a:pPr>
            <a:r>
              <a:t/>
            </a:r>
            <a:endParaRPr/>
          </a:p>
          <a:p>
            <a:pPr indent="-44450" lvl="0" marL="171450" rtl="0" algn="l">
              <a:lnSpc>
                <a:spcPct val="90000"/>
              </a:lnSpc>
              <a:spcBef>
                <a:spcPts val="0"/>
              </a:spcBef>
              <a:spcAft>
                <a:spcPts val="0"/>
              </a:spcAft>
              <a:buSzPts val="2000"/>
              <a:buNone/>
            </a:pPr>
            <a:r>
              <a:t/>
            </a:r>
            <a:endParaRPr/>
          </a:p>
          <a:p>
            <a:pPr indent="-44450" lvl="0" marL="171450" rtl="0" algn="l">
              <a:lnSpc>
                <a:spcPct val="90000"/>
              </a:lnSpc>
              <a:spcBef>
                <a:spcPts val="750"/>
              </a:spcBef>
              <a:spcAft>
                <a:spcPts val="0"/>
              </a:spcAft>
              <a:buSzPts val="2000"/>
              <a:buNone/>
            </a:pPr>
            <a:r>
              <a:t/>
            </a:r>
            <a:endParaRPr/>
          </a:p>
          <a:p>
            <a:pPr indent="-44450" lvl="0" marL="171450" rtl="0" algn="l">
              <a:lnSpc>
                <a:spcPct val="90000"/>
              </a:lnSpc>
              <a:spcBef>
                <a:spcPts val="750"/>
              </a:spcBef>
              <a:spcAft>
                <a:spcPts val="0"/>
              </a:spcAft>
              <a:buSzPts val="2000"/>
              <a:buNone/>
            </a:pPr>
            <a:r>
              <a:t/>
            </a:r>
            <a:endParaRPr/>
          </a:p>
        </p:txBody>
      </p:sp>
      <p:sp>
        <p:nvSpPr>
          <p:cNvPr id="453" name="Google Shape;453;g2c0b82f6d68_0_170"/>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sz="2800"/>
              <a:t>Learning Habits of Mind Checklist</a:t>
            </a:r>
            <a:endParaRPr sz="2800"/>
          </a:p>
        </p:txBody>
      </p:sp>
      <p:grpSp>
        <p:nvGrpSpPr>
          <p:cNvPr id="454" name="Google Shape;454;g2c0b82f6d68_0_170"/>
          <p:cNvGrpSpPr/>
          <p:nvPr/>
        </p:nvGrpSpPr>
        <p:grpSpPr>
          <a:xfrm>
            <a:off x="3894063" y="985019"/>
            <a:ext cx="3894200" cy="3864976"/>
            <a:chOff x="3641400" y="808500"/>
            <a:chExt cx="3894200" cy="3864976"/>
          </a:xfrm>
        </p:grpSpPr>
        <p:pic>
          <p:nvPicPr>
            <p:cNvPr id="455" name="Google Shape;455;g2c0b82f6d68_0_170"/>
            <p:cNvPicPr preferRelativeResize="0"/>
            <p:nvPr/>
          </p:nvPicPr>
          <p:blipFill rotWithShape="1">
            <a:blip r:embed="rId3">
              <a:alphaModFix/>
            </a:blip>
            <a:srcRect b="0" l="0" r="0" t="0"/>
            <a:stretch/>
          </p:blipFill>
          <p:spPr>
            <a:xfrm>
              <a:off x="3641400" y="808500"/>
              <a:ext cx="3894200" cy="3864976"/>
            </a:xfrm>
            <a:prstGeom prst="rect">
              <a:avLst/>
            </a:prstGeom>
            <a:noFill/>
            <a:ln>
              <a:noFill/>
            </a:ln>
          </p:spPr>
        </p:pic>
        <p:sp>
          <p:nvSpPr>
            <p:cNvPr id="456" name="Google Shape;456;g2c0b82f6d68_0_170"/>
            <p:cNvSpPr/>
            <p:nvPr/>
          </p:nvSpPr>
          <p:spPr>
            <a:xfrm>
              <a:off x="4533398" y="1778166"/>
              <a:ext cx="2081400" cy="2093400"/>
            </a:xfrm>
            <a:prstGeom prst="ellipse">
              <a:avLst/>
            </a:prstGeom>
            <a:solidFill>
              <a:schemeClr val="dk1">
                <a:alpha val="6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c0b82f6d68_0_17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430"/>
              <a:buFont typeface="Century Gothic"/>
              <a:buNone/>
            </a:pPr>
            <a:r>
              <a:rPr lang="en-US" sz="2800"/>
              <a:t>Greatest Engineering Achievements of </a:t>
            </a:r>
            <a:br>
              <a:rPr lang="en-US" sz="2800"/>
            </a:br>
            <a:r>
              <a:rPr lang="en-US" sz="2800"/>
              <a:t>the 20th Century </a:t>
            </a:r>
            <a:endParaRPr sz="2800"/>
          </a:p>
        </p:txBody>
      </p:sp>
      <p:sp>
        <p:nvSpPr>
          <p:cNvPr id="462" name="Google Shape;462;g2c0b82f6d68_0_178"/>
          <p:cNvSpPr txBox="1"/>
          <p:nvPr/>
        </p:nvSpPr>
        <p:spPr>
          <a:xfrm>
            <a:off x="797442" y="4540664"/>
            <a:ext cx="29667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1" lang="en-US" sz="800" u="none" cap="none" strike="noStrike">
                <a:solidFill>
                  <a:schemeClr val="dk1"/>
                </a:solidFill>
                <a:latin typeface="Calibri"/>
                <a:ea typeface="Calibri"/>
                <a:cs typeface="Calibri"/>
                <a:sym typeface="Calibri"/>
              </a:rPr>
              <a:t>Source: </a:t>
            </a:r>
            <a:r>
              <a:rPr b="0" i="1" lang="en-US" sz="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http://www.greatachievements.org/</a:t>
            </a:r>
            <a:endParaRPr b="0" i="1" sz="800" u="none" cap="none" strike="noStrike">
              <a:solidFill>
                <a:schemeClr val="dk1"/>
              </a:solidFill>
              <a:latin typeface="Calibri"/>
              <a:ea typeface="Calibri"/>
              <a:cs typeface="Calibri"/>
              <a:sym typeface="Calibri"/>
            </a:endParaRPr>
          </a:p>
        </p:txBody>
      </p:sp>
      <p:pic>
        <p:nvPicPr>
          <p:cNvPr id="463" name="Google Shape;463;g2c0b82f6d68_0_178">
            <a:hlinkClick r:id="rId4"/>
          </p:cNvPr>
          <p:cNvPicPr preferRelativeResize="0"/>
          <p:nvPr/>
        </p:nvPicPr>
        <p:blipFill rotWithShape="1">
          <a:blip r:embed="rId5">
            <a:alphaModFix/>
          </a:blip>
          <a:srcRect b="0" l="0" r="0" t="0"/>
          <a:stretch/>
        </p:blipFill>
        <p:spPr>
          <a:xfrm>
            <a:off x="996985" y="1135959"/>
            <a:ext cx="7223758" cy="31575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c0b82f6d68_0_184"/>
          <p:cNvSpPr txBox="1"/>
          <p:nvPr>
            <p:ph idx="4294967295"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69" name="Google Shape;469;g2c0b82f6d68_0_184"/>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sz="2800"/>
              <a:t>Learn more about how engineers make </a:t>
            </a:r>
            <a:br>
              <a:rPr lang="en-US" sz="2800"/>
            </a:br>
            <a:r>
              <a:rPr lang="en-US" sz="2800"/>
              <a:t>the world a better place</a:t>
            </a:r>
            <a:endParaRPr/>
          </a:p>
        </p:txBody>
      </p:sp>
      <p:pic>
        <p:nvPicPr>
          <p:cNvPr id="470" name="Google Shape;470;g2c0b82f6d68_0_184">
            <a:hlinkClick r:id="rId3"/>
          </p:cNvPr>
          <p:cNvPicPr preferRelativeResize="0"/>
          <p:nvPr/>
        </p:nvPicPr>
        <p:blipFill rotWithShape="1">
          <a:blip r:embed="rId4">
            <a:alphaModFix/>
          </a:blip>
          <a:srcRect b="0" l="0" r="0" t="0"/>
          <a:stretch/>
        </p:blipFill>
        <p:spPr>
          <a:xfrm>
            <a:off x="1432103" y="1179248"/>
            <a:ext cx="6305511" cy="301752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c0b82f6d68_0_190"/>
          <p:cNvSpPr txBox="1"/>
          <p:nvPr/>
        </p:nvSpPr>
        <p:spPr>
          <a:xfrm>
            <a:off x="577350" y="536988"/>
            <a:ext cx="7772400" cy="157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Century Gothic"/>
              <a:buNone/>
            </a:pPr>
            <a:r>
              <a:rPr b="0" i="0" lang="en-US" sz="2400" u="none" cap="none" strike="noStrike">
                <a:solidFill>
                  <a:schemeClr val="dk1"/>
                </a:solidFill>
                <a:latin typeface="Century Gothic"/>
                <a:ea typeface="Century Gothic"/>
                <a:cs typeface="Century Gothic"/>
                <a:sym typeface="Century Gothic"/>
              </a:rPr>
              <a:t>For more engineering lesson plans and </a:t>
            </a:r>
            <a:br>
              <a:rPr b="0" i="0" lang="en-US" sz="24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resources like games, engineering careers, </a:t>
            </a:r>
            <a:br>
              <a:rPr b="0" i="0" lang="en-US" sz="24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and STEM opportunities visit IEEE’s </a:t>
            </a:r>
            <a:r>
              <a:rPr b="0" i="0" lang="en-US" sz="2400" u="sng" cap="none" strike="noStrike">
                <a:solidFill>
                  <a:schemeClr val="hlink"/>
                </a:solidFill>
                <a:latin typeface="Century Gothic"/>
                <a:ea typeface="Century Gothic"/>
                <a:cs typeface="Century Gothic"/>
                <a:sym typeface="Century Gothic"/>
                <a:hlinkClick r:id="rId3"/>
              </a:rPr>
              <a:t>TryEngineering.org</a:t>
            </a:r>
            <a:endParaRPr b="0" i="0" sz="2400" u="none" cap="none" strike="noStrike">
              <a:solidFill>
                <a:schemeClr val="dk1"/>
              </a:solidFill>
              <a:latin typeface="Century Gothic"/>
              <a:ea typeface="Century Gothic"/>
              <a:cs typeface="Century Gothic"/>
              <a:sym typeface="Century Gothic"/>
            </a:endParaRPr>
          </a:p>
        </p:txBody>
      </p:sp>
      <p:pic>
        <p:nvPicPr>
          <p:cNvPr id="476" name="Google Shape;476;g2c0b82f6d68_0_190">
            <a:hlinkClick r:id="rId4"/>
          </p:cNvPr>
          <p:cNvPicPr preferRelativeResize="0"/>
          <p:nvPr/>
        </p:nvPicPr>
        <p:blipFill rotWithShape="1">
          <a:blip r:embed="rId5">
            <a:alphaModFix/>
          </a:blip>
          <a:srcRect b="0" l="0" r="0" t="0"/>
          <a:stretch/>
        </p:blipFill>
        <p:spPr>
          <a:xfrm>
            <a:off x="1499913" y="2092801"/>
            <a:ext cx="5927274" cy="2279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8362405561_0_291"/>
          <p:cNvSpPr txBox="1"/>
          <p:nvPr>
            <p:ph idx="1" type="subTitle"/>
          </p:nvPr>
        </p:nvSpPr>
        <p:spPr>
          <a:xfrm>
            <a:off x="1534641" y="1414683"/>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a:solidFill>
                  <a:schemeClr val="dk1"/>
                </a:solidFill>
              </a:rPr>
              <a:t>Essential Question: </a:t>
            </a:r>
            <a:br>
              <a:rPr lang="en-US"/>
            </a:br>
            <a:r>
              <a:rPr lang="en-US"/>
              <a:t>Why the Transistor?</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8362405561_0_295"/>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lang="en-US"/>
              <a:t>How has the </a:t>
            </a:r>
            <a:r>
              <a:rPr lang="en-US"/>
              <a:t>transistor</a:t>
            </a:r>
            <a:r>
              <a:rPr lang="en-US"/>
              <a:t> </a:t>
            </a:r>
            <a:r>
              <a:rPr lang="en-US"/>
              <a:t>changed our world?</a:t>
            </a:r>
            <a:endParaRPr/>
          </a:p>
          <a:p>
            <a:pPr indent="-355600" lvl="0" marL="457200" rtl="0" algn="l">
              <a:spcBef>
                <a:spcPts val="0"/>
              </a:spcBef>
              <a:spcAft>
                <a:spcPts val="0"/>
              </a:spcAft>
              <a:buSzPts val="2000"/>
              <a:buChar char="•"/>
            </a:pPr>
            <a:r>
              <a:rPr lang="en-US"/>
              <a:t>Has is changed our world for good?</a:t>
            </a:r>
            <a:endParaRPr/>
          </a:p>
          <a:p>
            <a:pPr indent="-355600" lvl="0" marL="457200" rtl="0" algn="l">
              <a:spcBef>
                <a:spcPts val="0"/>
              </a:spcBef>
              <a:spcAft>
                <a:spcPts val="0"/>
              </a:spcAft>
              <a:buSzPts val="2000"/>
              <a:buChar char="•"/>
            </a:pPr>
            <a:r>
              <a:rPr lang="en-US"/>
              <a:t>Where do we use transistors today?</a:t>
            </a:r>
            <a:endParaRPr/>
          </a:p>
          <a:p>
            <a:pPr indent="-355600" lvl="0" marL="457200" rtl="0" algn="l">
              <a:spcBef>
                <a:spcPts val="0"/>
              </a:spcBef>
              <a:spcAft>
                <a:spcPts val="0"/>
              </a:spcAft>
              <a:buSzPts val="2000"/>
              <a:buChar char="•"/>
            </a:pPr>
            <a:r>
              <a:rPr lang="en-US"/>
              <a:t>What is the future of the transistors?</a:t>
            </a:r>
            <a:endParaRPr/>
          </a:p>
          <a:p>
            <a:pPr indent="0" lvl="0" marL="0" rtl="0" algn="l">
              <a:spcBef>
                <a:spcPts val="750"/>
              </a:spcBef>
              <a:spcAft>
                <a:spcPts val="0"/>
              </a:spcAft>
              <a:buNone/>
            </a:pPr>
            <a:r>
              <a:t/>
            </a:r>
            <a:endParaRPr/>
          </a:p>
        </p:txBody>
      </p:sp>
      <p:sp>
        <p:nvSpPr>
          <p:cNvPr id="193" name="Google Shape;193;g28362405561_0_295"/>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the Transistor?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c0b82f6d68_0_12"/>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The Design Challenge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c0b82f6d68_0_16"/>
          <p:cNvSpPr txBox="1"/>
          <p:nvPr>
            <p:ph idx="1" type="body"/>
          </p:nvPr>
        </p:nvSpPr>
        <p:spPr>
          <a:xfrm>
            <a:off x="639825" y="1087224"/>
            <a:ext cx="7938900" cy="3523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2000"/>
              <a:buNone/>
            </a:pPr>
            <a:r>
              <a:t/>
            </a:r>
            <a:endParaRPr sz="1800"/>
          </a:p>
          <a:p>
            <a:pPr indent="0" lvl="0" marL="0" rtl="0" algn="l">
              <a:lnSpc>
                <a:spcPct val="90000"/>
              </a:lnSpc>
              <a:spcBef>
                <a:spcPts val="750"/>
              </a:spcBef>
              <a:spcAft>
                <a:spcPts val="0"/>
              </a:spcAft>
              <a:buSzPts val="2000"/>
              <a:buNone/>
            </a:pPr>
            <a:r>
              <a:rPr lang="en-US"/>
              <a:t>Design and construct a functioning night light. When the light goes out in your room your night light goes on. Students design both the circuit and the housing.</a:t>
            </a:r>
            <a:endParaRPr/>
          </a:p>
          <a:p>
            <a:pPr indent="0" lvl="0" marL="0" rtl="0" algn="l">
              <a:lnSpc>
                <a:spcPct val="90000"/>
              </a:lnSpc>
              <a:spcBef>
                <a:spcPts val="750"/>
              </a:spcBef>
              <a:spcAft>
                <a:spcPts val="0"/>
              </a:spcAft>
              <a:buSzPts val="2000"/>
              <a:buNone/>
            </a:pPr>
            <a:r>
              <a:t/>
            </a:r>
            <a:endParaRPr/>
          </a:p>
          <a:p>
            <a:pPr indent="0" lvl="0" marL="0" rtl="0" algn="l">
              <a:lnSpc>
                <a:spcPct val="100000"/>
              </a:lnSpc>
              <a:spcBef>
                <a:spcPts val="0"/>
              </a:spcBef>
              <a:spcAft>
                <a:spcPts val="0"/>
              </a:spcAft>
              <a:buSzPts val="2000"/>
              <a:buNone/>
            </a:pPr>
            <a:r>
              <a:rPr lang="en-US"/>
              <a:t>Criteria &amp; Constraints</a:t>
            </a:r>
            <a:endParaRPr/>
          </a:p>
          <a:p>
            <a:pPr indent="-355600" lvl="0" marL="457200" marR="0" rtl="0" algn="l">
              <a:lnSpc>
                <a:spcPct val="100000"/>
              </a:lnSpc>
              <a:spcBef>
                <a:spcPts val="100"/>
              </a:spcBef>
              <a:spcAft>
                <a:spcPts val="0"/>
              </a:spcAft>
              <a:buSzPts val="2000"/>
              <a:buChar char="•"/>
            </a:pPr>
            <a:r>
              <a:rPr lang="en-US"/>
              <a:t>Use simulation tool (Tinkercad Circuit) to iterate on circuit design</a:t>
            </a:r>
            <a:endParaRPr/>
          </a:p>
          <a:p>
            <a:pPr indent="-355600" lvl="0" marL="457200" marR="0" rtl="0" algn="l">
              <a:lnSpc>
                <a:spcPct val="100000"/>
              </a:lnSpc>
              <a:spcBef>
                <a:spcPts val="100"/>
              </a:spcBef>
              <a:spcAft>
                <a:spcPts val="0"/>
              </a:spcAft>
              <a:buSzPts val="2000"/>
              <a:buChar char="•"/>
            </a:pPr>
            <a:r>
              <a:rPr lang="en-US"/>
              <a:t>Transistor &amp; photoresistor must be included in the circuit</a:t>
            </a:r>
            <a:endParaRPr/>
          </a:p>
          <a:p>
            <a:pPr indent="-355600" lvl="0" marL="457200" marR="0" rtl="0" algn="l">
              <a:lnSpc>
                <a:spcPct val="100000"/>
              </a:lnSpc>
              <a:spcBef>
                <a:spcPts val="100"/>
              </a:spcBef>
              <a:spcAft>
                <a:spcPts val="0"/>
              </a:spcAft>
              <a:buSzPts val="2000"/>
              <a:buChar char="•"/>
            </a:pPr>
            <a:r>
              <a:rPr lang="en-US"/>
              <a:t>Housing for the night light must include only the material provided</a:t>
            </a:r>
            <a:endParaRPr/>
          </a:p>
          <a:p>
            <a:pPr indent="0" lvl="0" marL="0" marR="0" rtl="0" algn="l">
              <a:lnSpc>
                <a:spcPct val="100000"/>
              </a:lnSpc>
              <a:spcBef>
                <a:spcPts val="100"/>
              </a:spcBef>
              <a:spcAft>
                <a:spcPts val="0"/>
              </a:spcAft>
              <a:buNone/>
            </a:pPr>
            <a:r>
              <a:t/>
            </a:r>
            <a:endParaRPr sz="1800"/>
          </a:p>
        </p:txBody>
      </p:sp>
      <p:sp>
        <p:nvSpPr>
          <p:cNvPr id="205" name="Google Shape;205;g2c0b82f6d68_0_16"/>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206" name="Google Shape;206;g2c0b82f6d68_0_16"/>
          <p:cNvSpPr txBox="1"/>
          <p:nvPr>
            <p:ph type="title"/>
          </p:nvPr>
        </p:nvSpPr>
        <p:spPr>
          <a:xfrm>
            <a:off x="639824" y="357995"/>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The Design Challenge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8362405561_0_234"/>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330200" lvl="0" marL="457200" rtl="0" algn="l">
              <a:lnSpc>
                <a:spcPct val="115000"/>
              </a:lnSpc>
              <a:spcBef>
                <a:spcPts val="0"/>
              </a:spcBef>
              <a:spcAft>
                <a:spcPts val="0"/>
              </a:spcAft>
              <a:buSzPts val="1600"/>
              <a:buFont typeface="Calibri"/>
              <a:buChar char="•"/>
            </a:pPr>
            <a:r>
              <a:rPr lang="en-US" sz="1600"/>
              <a:t>Tinkercad Circuits &amp; Computers</a:t>
            </a:r>
            <a:endParaRPr sz="1600"/>
          </a:p>
          <a:p>
            <a:pPr indent="-330200" lvl="0" marL="457200" rtl="0" algn="l">
              <a:lnSpc>
                <a:spcPct val="115000"/>
              </a:lnSpc>
              <a:spcBef>
                <a:spcPts val="0"/>
              </a:spcBef>
              <a:spcAft>
                <a:spcPts val="0"/>
              </a:spcAft>
              <a:buSzPts val="1600"/>
              <a:buFont typeface="Calibri"/>
              <a:buChar char="•"/>
            </a:pPr>
            <a:r>
              <a:rPr lang="en-US" sz="1600"/>
              <a:t>LEDs (10 mm or 5 mm) - any colors</a:t>
            </a:r>
            <a:endParaRPr sz="1600"/>
          </a:p>
          <a:p>
            <a:pPr indent="-330200" lvl="0" marL="457200" rtl="0" algn="l">
              <a:lnSpc>
                <a:spcPct val="115000"/>
              </a:lnSpc>
              <a:spcBef>
                <a:spcPts val="0"/>
              </a:spcBef>
              <a:spcAft>
                <a:spcPts val="0"/>
              </a:spcAft>
              <a:buSzPts val="1600"/>
              <a:buFont typeface="Calibri"/>
              <a:buChar char="•"/>
            </a:pPr>
            <a:r>
              <a:rPr lang="en-US" sz="1600"/>
              <a:t>Photoresistor</a:t>
            </a:r>
            <a:endParaRPr sz="1600"/>
          </a:p>
          <a:p>
            <a:pPr indent="-330200" lvl="0" marL="457200" rtl="0" algn="l">
              <a:lnSpc>
                <a:spcPct val="115000"/>
              </a:lnSpc>
              <a:spcBef>
                <a:spcPts val="0"/>
              </a:spcBef>
              <a:spcAft>
                <a:spcPts val="0"/>
              </a:spcAft>
              <a:buSzPts val="1600"/>
              <a:buFont typeface="Calibri"/>
              <a:buChar char="•"/>
            </a:pPr>
            <a:r>
              <a:rPr lang="en-US" sz="1600"/>
              <a:t>Transistor (NPN)- We used PN2222</a:t>
            </a:r>
            <a:endParaRPr sz="1600"/>
          </a:p>
          <a:p>
            <a:pPr indent="-330200" lvl="0" marL="457200" rtl="0" algn="l">
              <a:lnSpc>
                <a:spcPct val="115000"/>
              </a:lnSpc>
              <a:spcBef>
                <a:spcPts val="0"/>
              </a:spcBef>
              <a:spcAft>
                <a:spcPts val="0"/>
              </a:spcAft>
              <a:buSzPts val="1600"/>
              <a:buFont typeface="Calibri"/>
              <a:buChar char="•"/>
            </a:pPr>
            <a:r>
              <a:rPr lang="en-US" sz="1600"/>
              <a:t>Resistors: 2K Ohm resistor and 100 Ohm resistor </a:t>
            </a:r>
            <a:br>
              <a:rPr lang="en-US" sz="1600"/>
            </a:br>
            <a:r>
              <a:rPr lang="en-US" sz="1600"/>
              <a:t>(you can play with others as well)</a:t>
            </a:r>
            <a:endParaRPr sz="1600"/>
          </a:p>
          <a:p>
            <a:pPr indent="-330200" lvl="0" marL="457200" rtl="0" algn="l">
              <a:lnSpc>
                <a:spcPct val="115000"/>
              </a:lnSpc>
              <a:spcBef>
                <a:spcPts val="0"/>
              </a:spcBef>
              <a:spcAft>
                <a:spcPts val="0"/>
              </a:spcAft>
              <a:buSzPts val="1600"/>
              <a:buFont typeface="Calibri"/>
              <a:buChar char="•"/>
            </a:pPr>
            <a:r>
              <a:rPr lang="en-US" sz="1600"/>
              <a:t>AA Batteries (4 per team) &amp; Holder</a:t>
            </a:r>
            <a:endParaRPr sz="1600"/>
          </a:p>
          <a:p>
            <a:pPr indent="-330200" lvl="0" marL="457200" rtl="0" algn="l">
              <a:lnSpc>
                <a:spcPct val="115000"/>
              </a:lnSpc>
              <a:spcBef>
                <a:spcPts val="0"/>
              </a:spcBef>
              <a:spcAft>
                <a:spcPts val="0"/>
              </a:spcAft>
              <a:buSzPts val="1600"/>
              <a:buFont typeface="Calibri"/>
              <a:buChar char="•"/>
            </a:pPr>
            <a:r>
              <a:rPr lang="en-US" sz="1600"/>
              <a:t>PlayDough (conductive material) &amp; Clay (non-conductive)- optional</a:t>
            </a:r>
            <a:endParaRPr sz="1600"/>
          </a:p>
          <a:p>
            <a:pPr indent="-330200" lvl="0" marL="457200" rtl="0" algn="l">
              <a:lnSpc>
                <a:spcPct val="115000"/>
              </a:lnSpc>
              <a:spcBef>
                <a:spcPts val="0"/>
              </a:spcBef>
              <a:spcAft>
                <a:spcPts val="0"/>
              </a:spcAft>
              <a:buSzPts val="1600"/>
              <a:buFont typeface="Calibri"/>
              <a:buChar char="•"/>
            </a:pPr>
            <a:r>
              <a:rPr lang="en-US" sz="1600"/>
              <a:t>Table of Possibilities: Creative items are for creating the night light. (pipe cleaners, cups, cardboard, cardstock colored paper, googly eyes, feathers, binder clips, paper clips, tape/glue, scissors, markers, etc). Also play with: </a:t>
            </a:r>
            <a:endParaRPr sz="1600"/>
          </a:p>
          <a:p>
            <a:pPr indent="-330200" lvl="1" marL="914400" rtl="0" algn="l">
              <a:lnSpc>
                <a:spcPct val="115000"/>
              </a:lnSpc>
              <a:spcBef>
                <a:spcPts val="0"/>
              </a:spcBef>
              <a:spcAft>
                <a:spcPts val="0"/>
              </a:spcAft>
              <a:buSzPts val="1600"/>
              <a:buFont typeface="Calibri"/>
              <a:buChar char="•"/>
            </a:pPr>
            <a:r>
              <a:rPr lang="en-US"/>
              <a:t>Paper circuit material (copper tape, 3V coin cell batteries &amp; holders)</a:t>
            </a:r>
            <a:endParaRPr/>
          </a:p>
          <a:p>
            <a:pPr indent="0" lvl="0" marL="0" rtl="0" algn="l">
              <a:lnSpc>
                <a:spcPct val="115000"/>
              </a:lnSpc>
              <a:spcBef>
                <a:spcPts val="0"/>
              </a:spcBef>
              <a:spcAft>
                <a:spcPts val="0"/>
              </a:spcAft>
              <a:buNone/>
            </a:pPr>
            <a:r>
              <a:t/>
            </a:r>
            <a:endParaRPr/>
          </a:p>
          <a:p>
            <a:pPr indent="0" lvl="0" marL="0" rtl="0" algn="l">
              <a:spcBef>
                <a:spcPts val="750"/>
              </a:spcBef>
              <a:spcAft>
                <a:spcPts val="0"/>
              </a:spcAft>
              <a:buNone/>
            </a:pPr>
            <a:r>
              <a:t/>
            </a:r>
            <a:endParaRPr/>
          </a:p>
        </p:txBody>
      </p:sp>
      <p:sp>
        <p:nvSpPr>
          <p:cNvPr id="212" name="Google Shape;212;g28362405561_0_234"/>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B0F0"/>
              </a:buClr>
              <a:buSzPts val="2700"/>
              <a:buFont typeface="Century Gothic"/>
              <a:buNone/>
            </a:pPr>
            <a:r>
              <a:rPr lang="en-US"/>
              <a:t>Materials</a:t>
            </a:r>
            <a:endParaRPr/>
          </a:p>
        </p:txBody>
      </p:sp>
      <p:pic>
        <p:nvPicPr>
          <p:cNvPr id="213" name="Google Shape;213;g28362405561_0_234"/>
          <p:cNvPicPr preferRelativeResize="0"/>
          <p:nvPr/>
        </p:nvPicPr>
        <p:blipFill>
          <a:blip r:embed="rId3">
            <a:alphaModFix/>
          </a:blip>
          <a:stretch>
            <a:fillRect/>
          </a:stretch>
        </p:blipFill>
        <p:spPr>
          <a:xfrm>
            <a:off x="5471600" y="576800"/>
            <a:ext cx="2984499" cy="22383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eme1">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