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Open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OpenSans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-italic.fntdata"/><Relationship Id="rId25" Type="http://schemas.openxmlformats.org/officeDocument/2006/relationships/font" Target="fonts/OpenSans-bold.fntdata"/><Relationship Id="rId27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2af2bdfab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2af2bdfab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ea7d2cfcfb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ea7d2cfcfb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ea7d2cfcfb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ea7d2cfcfb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ea7d2cfcfb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ea7d2cfcfb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ea7d2cfcfb_0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ea7d2cfcfb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ea7d2cfcfb_0_4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ea7d2cfcfb_0_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ea7d2cfcfb_0_4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ea7d2cfcfb_0_4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ea7d2cfcfb_0_4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ea7d2cfcfb_0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ea7d2cfcfb_0_5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3ea7d2cfcfb_0_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ea7d2cfcfb_0_6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ea7d2cfcfb_0_6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2af2bdfab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2af2bdfab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a7d2cfcf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ea7d2cfcf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ea7d2cfcf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ea7d2cfcf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a7d2cfcfb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ea7d2cfcfb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ea7d2cfcfb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ea7d2cfcfb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ea7d2cfcfb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ea7d2cfcfb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a7d2cfcfb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ea7d2cfcfb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ea7d2cfcfb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ea7d2cfcfb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(Circle Image)">
  <p:cSld name="CUSTOM_7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673350" y="997900"/>
            <a:ext cx="6577800" cy="3354900"/>
          </a:xfrm>
          <a:prstGeom prst="rect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" name="Google Shape;12;p2" title="24-EA-3-907B-TryEngineeringLogo_Color_RGB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250" y="1194700"/>
            <a:ext cx="2620725" cy="1008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/>
          <p:nvPr/>
        </p:nvSpPr>
        <p:spPr>
          <a:xfrm>
            <a:off x="7558975" y="4562100"/>
            <a:ext cx="1470600" cy="426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" name="Google Shape;14;p2" title="Untitled design (2).png"/>
          <p:cNvPicPr preferRelativeResize="0"/>
          <p:nvPr/>
        </p:nvPicPr>
        <p:blipFill rotWithShape="1">
          <a:blip r:embed="rId4">
            <a:alphaModFix/>
          </a:blip>
          <a:srcRect b="42646" l="52499" r="34270" t="48940"/>
          <a:stretch/>
        </p:blipFill>
        <p:spPr>
          <a:xfrm>
            <a:off x="7480700" y="4484037"/>
            <a:ext cx="1627152" cy="58212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/>
          <p:nvPr>
            <p:ph type="title"/>
          </p:nvPr>
        </p:nvSpPr>
        <p:spPr>
          <a:xfrm>
            <a:off x="818250" y="2435200"/>
            <a:ext cx="76158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Font typeface="Open Sans"/>
              <a:buNone/>
              <a:defRPr b="1" sz="40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6" name="Google Shape;16;p2"/>
          <p:cNvSpPr/>
          <p:nvPr>
            <p:ph idx="2" type="pic"/>
          </p:nvPr>
        </p:nvSpPr>
        <p:spPr>
          <a:xfrm>
            <a:off x="4969325" y="796450"/>
            <a:ext cx="3755700" cy="3757800"/>
          </a:xfrm>
          <a:prstGeom prst="ellipse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818250" y="2917400"/>
            <a:ext cx="7144500" cy="5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>
  <p:cSld name="CUSTOM_10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(Rectangle Header)">
  <p:cSld name="CUSTOM_8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673350" y="997900"/>
            <a:ext cx="6577800" cy="3354900"/>
          </a:xfrm>
          <a:prstGeom prst="rect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7558975" y="4562100"/>
            <a:ext cx="1470600" cy="426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" name="Google Shape;22;p3" title="Untitled design (2).png"/>
          <p:cNvPicPr preferRelativeResize="0"/>
          <p:nvPr/>
        </p:nvPicPr>
        <p:blipFill rotWithShape="1">
          <a:blip r:embed="rId3">
            <a:alphaModFix/>
          </a:blip>
          <a:srcRect b="42646" l="52499" r="34270" t="48940"/>
          <a:stretch/>
        </p:blipFill>
        <p:spPr>
          <a:xfrm>
            <a:off x="7480700" y="4484037"/>
            <a:ext cx="1627152" cy="58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 title="24-EA-3-907B-TryEngineeringLogo_Color_RGB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8250" y="1194700"/>
            <a:ext cx="2620725" cy="1008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/>
          <p:nvPr>
            <p:ph type="title"/>
          </p:nvPr>
        </p:nvSpPr>
        <p:spPr>
          <a:xfrm>
            <a:off x="818250" y="2435200"/>
            <a:ext cx="76158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Font typeface="Open Sans"/>
              <a:buNone/>
              <a:defRPr b="1" sz="40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5" name="Google Shape;25;p3"/>
          <p:cNvSpPr txBox="1"/>
          <p:nvPr>
            <p:ph idx="1" type="subTitle"/>
          </p:nvPr>
        </p:nvSpPr>
        <p:spPr>
          <a:xfrm>
            <a:off x="818250" y="2917400"/>
            <a:ext cx="7144500" cy="5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6" name="Google Shape;26;p3"/>
          <p:cNvSpPr/>
          <p:nvPr>
            <p:ph idx="2" type="pic"/>
          </p:nvPr>
        </p:nvSpPr>
        <p:spPr>
          <a:xfrm>
            <a:off x="5144450" y="898300"/>
            <a:ext cx="3562200" cy="3554100"/>
          </a:xfrm>
          <a:prstGeom prst="rect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(No Image)">
  <p:cSld name="CUSTOM_9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4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/>
          <p:nvPr/>
        </p:nvSpPr>
        <p:spPr>
          <a:xfrm>
            <a:off x="641400" y="1016950"/>
            <a:ext cx="7861200" cy="3354900"/>
          </a:xfrm>
          <a:prstGeom prst="rect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" name="Google Shape;30;p4" title="24-EA-3-907B-TryEngineeringLogo_Color_RGB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250" y="1194700"/>
            <a:ext cx="2620725" cy="10089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/>
          <p:nvPr/>
        </p:nvSpPr>
        <p:spPr>
          <a:xfrm>
            <a:off x="7558975" y="4562100"/>
            <a:ext cx="1470600" cy="426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" name="Google Shape;32;p4" title="Untitled design (2).png"/>
          <p:cNvPicPr preferRelativeResize="0"/>
          <p:nvPr/>
        </p:nvPicPr>
        <p:blipFill rotWithShape="1">
          <a:blip r:embed="rId4">
            <a:alphaModFix/>
          </a:blip>
          <a:srcRect b="42646" l="52499" r="34270" t="48940"/>
          <a:stretch/>
        </p:blipFill>
        <p:spPr>
          <a:xfrm>
            <a:off x="7480700" y="4484037"/>
            <a:ext cx="1627152" cy="58212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 txBox="1"/>
          <p:nvPr>
            <p:ph type="title"/>
          </p:nvPr>
        </p:nvSpPr>
        <p:spPr>
          <a:xfrm>
            <a:off x="818250" y="2435200"/>
            <a:ext cx="71445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Font typeface="Open Sans"/>
              <a:buNone/>
              <a:defRPr b="1" sz="36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" type="subTitle"/>
          </p:nvPr>
        </p:nvSpPr>
        <p:spPr>
          <a:xfrm>
            <a:off x="818250" y="2917400"/>
            <a:ext cx="7144500" cy="5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i="1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(Circle Image)">
  <p:cSld name="CUSTOM_6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"/>
          <p:cNvSpPr/>
          <p:nvPr/>
        </p:nvSpPr>
        <p:spPr>
          <a:xfrm>
            <a:off x="1569700" y="1668750"/>
            <a:ext cx="7079400" cy="1806000"/>
          </a:xfrm>
          <a:prstGeom prst="rect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" name="Google Shape;38;p5" title="Untitled design (2).png"/>
          <p:cNvPicPr preferRelativeResize="0"/>
          <p:nvPr/>
        </p:nvPicPr>
        <p:blipFill rotWithShape="1">
          <a:blip r:embed="rId3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5"/>
          <p:cNvSpPr/>
          <p:nvPr>
            <p:ph idx="2" type="pic"/>
          </p:nvPr>
        </p:nvSpPr>
        <p:spPr>
          <a:xfrm>
            <a:off x="494893" y="788550"/>
            <a:ext cx="3564600" cy="3566400"/>
          </a:xfrm>
          <a:prstGeom prst="ellipse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</p:sp>
      <p:sp>
        <p:nvSpPr>
          <p:cNvPr id="40" name="Google Shape;40;p5"/>
          <p:cNvSpPr txBox="1"/>
          <p:nvPr>
            <p:ph type="title"/>
          </p:nvPr>
        </p:nvSpPr>
        <p:spPr>
          <a:xfrm>
            <a:off x="4428925" y="2052300"/>
            <a:ext cx="4105200" cy="10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(Rectangle Image)">
  <p:cSld name="CUSTOM_5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6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/>
          <p:nvPr/>
        </p:nvSpPr>
        <p:spPr>
          <a:xfrm>
            <a:off x="1563538" y="1668750"/>
            <a:ext cx="7079400" cy="1806000"/>
          </a:xfrm>
          <a:prstGeom prst="rect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" name="Google Shape;44;p6" title="Untitled design (2).png"/>
          <p:cNvPicPr preferRelativeResize="0"/>
          <p:nvPr/>
        </p:nvPicPr>
        <p:blipFill rotWithShape="1">
          <a:blip r:embed="rId3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 txBox="1"/>
          <p:nvPr>
            <p:ph type="title"/>
          </p:nvPr>
        </p:nvSpPr>
        <p:spPr>
          <a:xfrm>
            <a:off x="4370913" y="2052300"/>
            <a:ext cx="4105200" cy="10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46" name="Google Shape;46;p6"/>
          <p:cNvSpPr/>
          <p:nvPr>
            <p:ph idx="2" type="pic"/>
          </p:nvPr>
        </p:nvSpPr>
        <p:spPr>
          <a:xfrm>
            <a:off x="501063" y="882600"/>
            <a:ext cx="3346500" cy="3378300"/>
          </a:xfrm>
          <a:prstGeom prst="rect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(No Image)">
  <p:cSld name="CUSTOM_1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7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/>
          <p:nvPr/>
        </p:nvSpPr>
        <p:spPr>
          <a:xfrm>
            <a:off x="689851" y="1700700"/>
            <a:ext cx="7764300" cy="1806000"/>
          </a:xfrm>
          <a:prstGeom prst="rect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" name="Google Shape;50;p7" title="Untitled design (2).png"/>
          <p:cNvPicPr preferRelativeResize="0"/>
          <p:nvPr/>
        </p:nvPicPr>
        <p:blipFill rotWithShape="1">
          <a:blip r:embed="rId3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89060" y="2052300"/>
            <a:ext cx="7365900" cy="10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Open Sans"/>
              <a:buNone/>
              <a:defRPr b="1" sz="35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">
  <p:cSld name="CUSTOM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8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8"/>
          <p:cNvSpPr/>
          <p:nvPr/>
        </p:nvSpPr>
        <p:spPr>
          <a:xfrm>
            <a:off x="321150" y="338250"/>
            <a:ext cx="8501700" cy="4637400"/>
          </a:xfrm>
          <a:prstGeom prst="rect">
            <a:avLst/>
          </a:prstGeom>
          <a:solidFill>
            <a:srgbClr val="F3F3F3">
              <a:alpha val="8238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8" title="Untitled design (2).png"/>
          <p:cNvPicPr preferRelativeResize="0"/>
          <p:nvPr/>
        </p:nvPicPr>
        <p:blipFill rotWithShape="1">
          <a:blip r:embed="rId3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8"/>
          <p:cNvSpPr txBox="1"/>
          <p:nvPr>
            <p:ph type="title"/>
          </p:nvPr>
        </p:nvSpPr>
        <p:spPr>
          <a:xfrm>
            <a:off x="456300" y="414100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b="1" sz="30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" type="body"/>
          </p:nvPr>
        </p:nvSpPr>
        <p:spPr>
          <a:xfrm>
            <a:off x="456300" y="1180900"/>
            <a:ext cx="8185500" cy="27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○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■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○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■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○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■"/>
              <a:defRPr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Logos">
  <p:cSld name="CUSTOM_2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9" title="Untitled design (2).png"/>
          <p:cNvPicPr preferRelativeResize="0"/>
          <p:nvPr/>
        </p:nvPicPr>
        <p:blipFill rotWithShape="1">
          <a:blip r:embed="rId2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Only">
  <p:cSld name="CUSTOM_3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0" title="image (1).png"/>
          <p:cNvPicPr preferRelativeResize="0"/>
          <p:nvPr/>
        </p:nvPicPr>
        <p:blipFill rotWithShape="1">
          <a:blip r:embed="rId2">
            <a:alphaModFix/>
          </a:blip>
          <a:srcRect b="0" l="0" r="0" t="252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0" title="Untitled design (2).png"/>
          <p:cNvPicPr preferRelativeResize="0"/>
          <p:nvPr/>
        </p:nvPicPr>
        <p:blipFill rotWithShape="1">
          <a:blip r:embed="rId3">
            <a:alphaModFix/>
          </a:blip>
          <a:srcRect b="44069" l="37159" r="35400" t="46872"/>
          <a:stretch/>
        </p:blipFill>
        <p:spPr>
          <a:xfrm>
            <a:off x="6072575" y="4390399"/>
            <a:ext cx="2685326" cy="498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ssav2zSoaY1ZOD3yeZUZKEuDH2xtcwve/view" TargetMode="External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18250" y="2435200"/>
            <a:ext cx="76158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Inside the Chip</a:t>
            </a:r>
            <a:endParaRPr/>
          </a:p>
        </p:txBody>
      </p:sp>
      <p:sp>
        <p:nvSpPr>
          <p:cNvPr id="70" name="Google Shape;70;p13"/>
          <p:cNvSpPr/>
          <p:nvPr>
            <p:ph idx="2" type="pic"/>
          </p:nvPr>
        </p:nvSpPr>
        <p:spPr>
          <a:xfrm>
            <a:off x="5144450" y="898300"/>
            <a:ext cx="3562200" cy="3554100"/>
          </a:xfrm>
          <a:prstGeom prst="rect">
            <a:avLst/>
          </a:prstGeom>
        </p:spPr>
      </p:sp>
      <p:sp>
        <p:nvSpPr>
          <p:cNvPr id="71" name="Google Shape;71;p13"/>
          <p:cNvSpPr txBox="1"/>
          <p:nvPr>
            <p:ph idx="4294967295" type="subTitle"/>
          </p:nvPr>
        </p:nvSpPr>
        <p:spPr>
          <a:xfrm>
            <a:off x="818250" y="2917400"/>
            <a:ext cx="4151100" cy="5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i="1" lang="en" sz="1330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Wiring up transistors with interconnections</a:t>
            </a:r>
            <a:endParaRPr i="1" sz="1330">
              <a:solidFill>
                <a:srgbClr val="00A3E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/mnt/user-data/uploads/1780823041263_image.png" id="72" name="Google Shape;72;p13"/>
          <p:cNvPicPr preferRelativeResize="0"/>
          <p:nvPr/>
        </p:nvPicPr>
        <p:blipFill rotWithShape="1">
          <a:blip r:embed="rId3">
            <a:alphaModFix amt="88000"/>
          </a:blip>
          <a:srcRect b="0" l="0" r="0" t="0"/>
          <a:stretch/>
        </p:blipFill>
        <p:spPr>
          <a:xfrm>
            <a:off x="5169116" y="898300"/>
            <a:ext cx="3512870" cy="35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3"/>
          <p:cNvSpPr txBox="1"/>
          <p:nvPr/>
        </p:nvSpPr>
        <p:spPr>
          <a:xfrm>
            <a:off x="818250" y="3366475"/>
            <a:ext cx="4226100" cy="7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Build a working multi-layer microchip model from Play-Doh and clay — and uncover the hidden web of wiring that links a chip's millions of transistors.</a:t>
            </a:r>
            <a:endParaRPr sz="1100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 1 </a:t>
            </a:r>
            <a:r>
              <a:rPr lang="en" sz="2700">
                <a:solidFill>
                  <a:srgbClr val="14233D"/>
                </a:solidFill>
              </a:rPr>
              <a:t>· Electric Dough</a:t>
            </a:r>
            <a:endParaRPr/>
          </a:p>
        </p:txBody>
      </p:sp>
      <p:sp>
        <p:nvSpPr>
          <p:cNvPr id="233" name="Google Shape;233;p22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Warm-up: conductor vs. insulator</a:t>
            </a:r>
            <a:endParaRPr i="1" sz="1125"/>
          </a:p>
        </p:txBody>
      </p:sp>
      <p:sp>
        <p:nvSpPr>
          <p:cNvPr id="234" name="Google Shape;234;p22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2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2"/>
          <p:cNvSpPr/>
          <p:nvPr/>
        </p:nvSpPr>
        <p:spPr>
          <a:xfrm>
            <a:off x="548640" y="1280160"/>
            <a:ext cx="80925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300"/>
              <a:buFont typeface="Calibri"/>
              <a:buNone/>
            </a:pPr>
            <a:r>
              <a:rPr i="0" lang="en" sz="1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Play-Doh conducts electricity; clay does not. Make some LEDs light to feel the difference before you build a chip.</a:t>
            </a:r>
            <a:endParaRPr i="0" sz="1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22"/>
          <p:cNvSpPr/>
          <p:nvPr/>
        </p:nvSpPr>
        <p:spPr>
          <a:xfrm>
            <a:off x="548640" y="1874520"/>
            <a:ext cx="2587800" cy="1508700"/>
          </a:xfrm>
          <a:prstGeom prst="roundRect">
            <a:avLst>
              <a:gd fmla="val 4848" name="adj"/>
            </a:avLst>
          </a:prstGeom>
          <a:solidFill>
            <a:srgbClr val="EEF2F8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2"/>
          <p:cNvSpPr/>
          <p:nvPr/>
        </p:nvSpPr>
        <p:spPr>
          <a:xfrm>
            <a:off x="548640" y="1874520"/>
            <a:ext cx="2587800" cy="639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2"/>
          <p:cNvSpPr/>
          <p:nvPr/>
        </p:nvSpPr>
        <p:spPr>
          <a:xfrm>
            <a:off x="749808" y="2075688"/>
            <a:ext cx="2222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500"/>
              <a:buFont typeface="Trebuchet MS"/>
              <a:buNone/>
            </a:pPr>
            <a:r>
              <a:rPr b="1" i="0" lang="en" sz="1500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Series</a:t>
            </a:r>
            <a:endParaRPr i="0" sz="1500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" name="Google Shape;240;p22"/>
          <p:cNvSpPr/>
          <p:nvPr/>
        </p:nvSpPr>
        <p:spPr>
          <a:xfrm>
            <a:off x="749808" y="2441448"/>
            <a:ext cx="220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200"/>
              <a:buFont typeface="Calibri"/>
              <a:buNone/>
            </a:pPr>
            <a:r>
              <a:rPr i="0" lang="en" sz="12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One path for the current to flow.</a:t>
            </a:r>
            <a:endParaRPr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1" name="Google Shape;241;p22"/>
          <p:cNvSpPr/>
          <p:nvPr/>
        </p:nvSpPr>
        <p:spPr>
          <a:xfrm>
            <a:off x="3300984" y="1874520"/>
            <a:ext cx="2587800" cy="1508700"/>
          </a:xfrm>
          <a:prstGeom prst="roundRect">
            <a:avLst>
              <a:gd fmla="val 4848" name="adj"/>
            </a:avLst>
          </a:prstGeom>
          <a:solidFill>
            <a:srgbClr val="EEF2F8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2"/>
          <p:cNvSpPr/>
          <p:nvPr/>
        </p:nvSpPr>
        <p:spPr>
          <a:xfrm>
            <a:off x="3300984" y="1874520"/>
            <a:ext cx="2587800" cy="639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2"/>
          <p:cNvSpPr/>
          <p:nvPr/>
        </p:nvSpPr>
        <p:spPr>
          <a:xfrm>
            <a:off x="3502152" y="2075688"/>
            <a:ext cx="2222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500"/>
              <a:buFont typeface="Trebuchet MS"/>
              <a:buNone/>
            </a:pPr>
            <a:r>
              <a:rPr b="1" i="0" lang="en" sz="1500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Parallel</a:t>
            </a:r>
            <a:endParaRPr i="0" sz="1500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4" name="Google Shape;244;p22"/>
          <p:cNvSpPr/>
          <p:nvPr/>
        </p:nvSpPr>
        <p:spPr>
          <a:xfrm>
            <a:off x="3502152" y="2441448"/>
            <a:ext cx="220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200"/>
              <a:buFont typeface="Calibri"/>
              <a:buNone/>
            </a:pPr>
            <a:r>
              <a:rPr i="0" lang="en" sz="12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Several paths share the same power.</a:t>
            </a:r>
            <a:endParaRPr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5" name="Google Shape;245;p22"/>
          <p:cNvSpPr/>
          <p:nvPr/>
        </p:nvSpPr>
        <p:spPr>
          <a:xfrm>
            <a:off x="6053328" y="1874520"/>
            <a:ext cx="2587800" cy="1508700"/>
          </a:xfrm>
          <a:prstGeom prst="roundRect">
            <a:avLst>
              <a:gd fmla="val 4848" name="adj"/>
            </a:avLst>
          </a:prstGeom>
          <a:solidFill>
            <a:srgbClr val="EEF2F8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2"/>
          <p:cNvSpPr/>
          <p:nvPr/>
        </p:nvSpPr>
        <p:spPr>
          <a:xfrm>
            <a:off x="6053328" y="1874520"/>
            <a:ext cx="2587800" cy="63900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2"/>
          <p:cNvSpPr/>
          <p:nvPr/>
        </p:nvSpPr>
        <p:spPr>
          <a:xfrm>
            <a:off x="6254496" y="2075688"/>
            <a:ext cx="2222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500"/>
              <a:buFont typeface="Trebuchet MS"/>
              <a:buNone/>
            </a:pPr>
            <a:r>
              <a:rPr b="1" i="0" lang="en" sz="1500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Short (avoid!)</a:t>
            </a:r>
            <a:endParaRPr i="0" sz="1500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8" name="Google Shape;248;p22"/>
          <p:cNvSpPr/>
          <p:nvPr/>
        </p:nvSpPr>
        <p:spPr>
          <a:xfrm>
            <a:off x="6254496" y="2441448"/>
            <a:ext cx="220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200"/>
              <a:buFont typeface="Calibri"/>
              <a:buNone/>
            </a:pPr>
            <a:r>
              <a:rPr i="0" lang="en" sz="12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Dough touches dough — current skips the LED, so it won't light.</a:t>
            </a:r>
            <a:endParaRPr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9" name="Google Shape;249;p22"/>
          <p:cNvSpPr/>
          <p:nvPr/>
        </p:nvSpPr>
        <p:spPr>
          <a:xfrm>
            <a:off x="548650" y="3495526"/>
            <a:ext cx="8092500" cy="780600"/>
          </a:xfrm>
          <a:prstGeom prst="roundRect">
            <a:avLst>
              <a:gd fmla="val 8000" name="adj"/>
            </a:avLst>
          </a:prstGeom>
          <a:solidFill>
            <a:srgbClr val="002855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50" name="Google Shape;25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140" y="3704275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2"/>
          <p:cNvSpPr/>
          <p:nvPr/>
        </p:nvSpPr>
        <p:spPr>
          <a:xfrm>
            <a:off x="1234450" y="3495526"/>
            <a:ext cx="7178100" cy="7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2703D"/>
              </a:buClr>
              <a:buSzPts val="1300"/>
              <a:buFont typeface="Calibri"/>
              <a:buNone/>
            </a:pPr>
            <a:r>
              <a:rPr b="1" i="0" lang="en" sz="1300" u="none" cap="none" strike="noStrike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Golden rule: </a:t>
            </a:r>
            <a:r>
              <a:rPr b="1" i="0" lang="en" sz="1300" u="none" cap="none" strike="noStrike">
                <a:solidFill>
                  <a:srgbClr val="C2703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i="0" lang="en" sz="1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always keep a wall of clay between the two LED legs, so the current is forced to travel through the LED — not around it.</a:t>
            </a:r>
            <a:endParaRPr i="0" sz="13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 2 </a:t>
            </a:r>
            <a:r>
              <a:rPr lang="en" sz="2700">
                <a:solidFill>
                  <a:srgbClr val="14233D"/>
                </a:solidFill>
              </a:rPr>
              <a:t>· Make the Masks</a:t>
            </a:r>
            <a:endParaRPr/>
          </a:p>
        </p:txBody>
      </p:sp>
      <p:sp>
        <p:nvSpPr>
          <p:cNvPr id="257" name="Google Shape;257;p23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One carton mask for every layer of your chip</a:t>
            </a:r>
            <a:endParaRPr i="1" sz="1125"/>
          </a:p>
        </p:txBody>
      </p:sp>
      <p:sp>
        <p:nvSpPr>
          <p:cNvPr id="258" name="Google Shape;258;p23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3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3"/>
          <p:cNvSpPr/>
          <p:nvPr/>
        </p:nvSpPr>
        <p:spPr>
          <a:xfrm>
            <a:off x="548650" y="1322175"/>
            <a:ext cx="49377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300"/>
              <a:buFont typeface="Calibri"/>
              <a:buNone/>
            </a:pPr>
            <a:r>
              <a:rPr i="0" lang="en" sz="13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A mask is a stencil of one layer's wiring. You'll make a separate carton-paper mask for each layer you build.</a:t>
            </a:r>
            <a:endParaRPr i="0" sz="13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1" name="Google Shape;261;p23"/>
          <p:cNvSpPr/>
          <p:nvPr/>
        </p:nvSpPr>
        <p:spPr>
          <a:xfrm>
            <a:off x="548640" y="1920240"/>
            <a:ext cx="457200" cy="457200"/>
          </a:xfrm>
          <a:prstGeom prst="ellipse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2" name="Google Shape;262;p23"/>
          <p:cNvSpPr/>
          <p:nvPr/>
        </p:nvSpPr>
        <p:spPr>
          <a:xfrm>
            <a:off x="557765" y="1913353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b="1" i="0" lang="en" sz="1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3" name="Google Shape;263;p23"/>
          <p:cNvSpPr/>
          <p:nvPr/>
        </p:nvSpPr>
        <p:spPr>
          <a:xfrm>
            <a:off x="1143000" y="1865376"/>
            <a:ext cx="43434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350"/>
              <a:buFont typeface="Calibri"/>
              <a:buNone/>
            </a:pPr>
            <a:r>
              <a:rPr b="1" i="0" lang="en" sz="1350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Draw &amp; cut</a:t>
            </a:r>
            <a:r>
              <a:rPr b="1" i="0" lang="en" sz="13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   </a:t>
            </a:r>
            <a:r>
              <a:rPr i="0" lang="en" sz="115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On carton paper, mark where the conductor should go on this layer. Cut or hole-punch the openings.</a:t>
            </a:r>
            <a:endParaRPr i="0" sz="13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4" name="Google Shape;264;p23"/>
          <p:cNvSpPr/>
          <p:nvPr/>
        </p:nvSpPr>
        <p:spPr>
          <a:xfrm>
            <a:off x="548640" y="2578608"/>
            <a:ext cx="457200" cy="457200"/>
          </a:xfrm>
          <a:prstGeom prst="ellipse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5" name="Google Shape;265;p23"/>
          <p:cNvSpPr/>
          <p:nvPr/>
        </p:nvSpPr>
        <p:spPr>
          <a:xfrm>
            <a:off x="548640" y="2578608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b="1" i="0" lang="en" sz="1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6" name="Google Shape;266;p23"/>
          <p:cNvSpPr/>
          <p:nvPr/>
        </p:nvSpPr>
        <p:spPr>
          <a:xfrm>
            <a:off x="1143000" y="2523744"/>
            <a:ext cx="43434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350"/>
              <a:buFont typeface="Calibri"/>
              <a:buNone/>
            </a:pPr>
            <a:r>
              <a:rPr b="1" i="0" lang="en" sz="1350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Press through</a:t>
            </a:r>
            <a:r>
              <a:rPr b="1" i="0" lang="en" sz="13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   </a:t>
            </a:r>
            <a:r>
              <a:rPr i="0" lang="en" sz="115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Lay the mask on the clay layer and press through the openings to mark the pattern.</a:t>
            </a:r>
            <a:endParaRPr i="0" sz="13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" name="Google Shape;267;p23"/>
          <p:cNvSpPr/>
          <p:nvPr/>
        </p:nvSpPr>
        <p:spPr>
          <a:xfrm>
            <a:off x="548640" y="3236976"/>
            <a:ext cx="457200" cy="457200"/>
          </a:xfrm>
          <a:prstGeom prst="ellipse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8" name="Google Shape;268;p23"/>
          <p:cNvSpPr/>
          <p:nvPr/>
        </p:nvSpPr>
        <p:spPr>
          <a:xfrm>
            <a:off x="548640" y="3232401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b="1" i="0" lang="en" sz="1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9" name="Google Shape;269;p23"/>
          <p:cNvSpPr/>
          <p:nvPr/>
        </p:nvSpPr>
        <p:spPr>
          <a:xfrm>
            <a:off x="1143000" y="3182112"/>
            <a:ext cx="43434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350"/>
              <a:buFont typeface="Calibri"/>
              <a:buNone/>
            </a:pPr>
            <a:r>
              <a:rPr b="1" i="0" lang="en" sz="1350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Carve (etch)</a:t>
            </a:r>
            <a:r>
              <a:rPr b="1" i="0" lang="en" sz="13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   </a:t>
            </a:r>
            <a:r>
              <a:rPr i="0" lang="en" sz="115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Remove the clay where the openings are, leaving channels.</a:t>
            </a:r>
            <a:endParaRPr i="0" sz="13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0" name="Google Shape;270;p23"/>
          <p:cNvSpPr/>
          <p:nvPr/>
        </p:nvSpPr>
        <p:spPr>
          <a:xfrm>
            <a:off x="548640" y="3895344"/>
            <a:ext cx="457200" cy="457200"/>
          </a:xfrm>
          <a:prstGeom prst="ellipse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1" name="Google Shape;271;p23"/>
          <p:cNvSpPr/>
          <p:nvPr/>
        </p:nvSpPr>
        <p:spPr>
          <a:xfrm>
            <a:off x="548640" y="3886194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</a:pPr>
            <a:r>
              <a:rPr b="1" i="0" lang="en" sz="1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2" name="Google Shape;272;p23"/>
          <p:cNvSpPr/>
          <p:nvPr/>
        </p:nvSpPr>
        <p:spPr>
          <a:xfrm>
            <a:off x="1143000" y="3840480"/>
            <a:ext cx="43434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350"/>
              <a:buFont typeface="Calibri"/>
              <a:buNone/>
            </a:pPr>
            <a:r>
              <a:rPr b="1" i="0" lang="en" sz="1350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Fill (deposit) </a:t>
            </a:r>
            <a:r>
              <a:rPr b="1" i="0" lang="en" sz="13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i="0" lang="en" sz="115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Pack Play-Doh into the channels, flush with the surface — like the copper in the photo.</a:t>
            </a:r>
            <a:endParaRPr i="0" sz="13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3" name="Google Shape;273;p23"/>
          <p:cNvSpPr/>
          <p:nvPr/>
        </p:nvSpPr>
        <p:spPr>
          <a:xfrm>
            <a:off x="5614416" y="1168489"/>
            <a:ext cx="3127200" cy="18513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4EAF3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user-data/uploads/1780823041263_image.png" id="274" name="Google Shape;27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9280" y="1223353"/>
            <a:ext cx="3017519" cy="174163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3"/>
          <p:cNvSpPr/>
          <p:nvPr/>
        </p:nvSpPr>
        <p:spPr>
          <a:xfrm>
            <a:off x="5669280" y="3072578"/>
            <a:ext cx="3017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00"/>
              <a:buFont typeface="Calibri"/>
              <a:buNone/>
            </a:pPr>
            <a:r>
              <a:rPr i="1" lang="en" sz="10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Filled channels = your goal (top-right).</a:t>
            </a:r>
            <a:endParaRPr i="0" sz="10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6" name="Google Shape;276;p23"/>
          <p:cNvSpPr/>
          <p:nvPr/>
        </p:nvSpPr>
        <p:spPr>
          <a:xfrm>
            <a:off x="5669275" y="3444800"/>
            <a:ext cx="3017400" cy="738300"/>
          </a:xfrm>
          <a:prstGeom prst="roundRect">
            <a:avLst>
              <a:gd fmla="val 8000" name="adj"/>
            </a:avLst>
          </a:prstGeom>
          <a:solidFill>
            <a:srgbClr val="14233D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3"/>
          <p:cNvSpPr/>
          <p:nvPr/>
        </p:nvSpPr>
        <p:spPr>
          <a:xfrm>
            <a:off x="5806385" y="3356750"/>
            <a:ext cx="2743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2703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New layer = new mask.</a:t>
            </a:r>
            <a:r>
              <a:rPr b="1" i="0" lang="en" sz="1150" u="none" cap="none" strike="noStrike">
                <a:solidFill>
                  <a:srgbClr val="C2703D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i="0" lang="en" sz="11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Add Play-Doh vias to connect down to the layer below.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4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 3A </a:t>
            </a:r>
            <a:r>
              <a:rPr lang="en" sz="2700">
                <a:solidFill>
                  <a:srgbClr val="14233D"/>
                </a:solidFill>
              </a:rPr>
              <a:t>· Guided Build</a:t>
            </a:r>
            <a:endParaRPr/>
          </a:p>
        </p:txBody>
      </p:sp>
      <p:sp>
        <p:nvSpPr>
          <p:cNvPr id="283" name="Google Shape;283;p24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Do this one together with your instructor</a:t>
            </a:r>
            <a:endParaRPr i="1" sz="1125"/>
          </a:p>
        </p:txBody>
      </p:sp>
      <p:sp>
        <p:nvSpPr>
          <p:cNvPr id="284" name="Google Shape;284;p24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4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4"/>
          <p:cNvSpPr/>
          <p:nvPr/>
        </p:nvSpPr>
        <p:spPr>
          <a:xfrm>
            <a:off x="448056" y="1635831"/>
            <a:ext cx="4224600" cy="17373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4EAF3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assets/simple_chip_crop.png" id="287" name="Google Shape;28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" y="1690695"/>
            <a:ext cx="4114800" cy="16274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4"/>
          <p:cNvSpPr/>
          <p:nvPr/>
        </p:nvSpPr>
        <p:spPr>
          <a:xfrm>
            <a:off x="502920" y="3464563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200"/>
              <a:buFont typeface="Calibri"/>
              <a:buNone/>
            </a:pPr>
            <a:r>
              <a:rPr i="1" lang="en" sz="12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Start simple: one red transistor and one green transistor.</a:t>
            </a:r>
            <a:endParaRPr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9" name="Google Shape;289;p24"/>
          <p:cNvSpPr/>
          <p:nvPr/>
        </p:nvSpPr>
        <p:spPr>
          <a:xfrm>
            <a:off x="4800600" y="1301000"/>
            <a:ext cx="3840600" cy="2955600"/>
          </a:xfrm>
          <a:prstGeom prst="roundRect">
            <a:avLst>
              <a:gd fmla="val 2353" name="adj"/>
            </a:avLst>
          </a:prstGeom>
          <a:solidFill>
            <a:srgbClr val="EEF2F8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0" name="Google Shape;290;p24"/>
          <p:cNvSpPr/>
          <p:nvPr/>
        </p:nvSpPr>
        <p:spPr>
          <a:xfrm>
            <a:off x="4983480" y="1456443"/>
            <a:ext cx="3474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400"/>
              <a:buFont typeface="Trebuchet MS"/>
              <a:buNone/>
            </a:pPr>
            <a:r>
              <a:rPr b="1" i="0" lang="en" sz="1400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How it should behave</a:t>
            </a:r>
            <a:endParaRPr i="0" sz="1400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1" name="Google Shape;291;p24"/>
          <p:cNvSpPr/>
          <p:nvPr/>
        </p:nvSpPr>
        <p:spPr>
          <a:xfrm>
            <a:off x="4983480" y="1895355"/>
            <a:ext cx="822900" cy="384000"/>
          </a:xfrm>
          <a:prstGeom prst="roundRect">
            <a:avLst>
              <a:gd fmla="val 11905" name="adj"/>
            </a:avLst>
          </a:prstGeom>
          <a:solidFill>
            <a:srgbClr val="2A52C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2" name="Google Shape;292;p24"/>
          <p:cNvSpPr/>
          <p:nvPr/>
        </p:nvSpPr>
        <p:spPr>
          <a:xfrm>
            <a:off x="4983480" y="1895355"/>
            <a:ext cx="822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BLUE</a:t>
            </a:r>
            <a:endParaRPr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3" name="Google Shape;293;p24"/>
          <p:cNvSpPr/>
          <p:nvPr/>
        </p:nvSpPr>
        <p:spPr>
          <a:xfrm>
            <a:off x="5897880" y="1895355"/>
            <a:ext cx="26061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50"/>
              <a:buFont typeface="Calibri"/>
              <a:buNone/>
            </a:pPr>
            <a:r>
              <a:rPr i="0" lang="en" sz="11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= shared / common terminal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4" name="Google Shape;294;p24"/>
          <p:cNvSpPr/>
          <p:nvPr/>
        </p:nvSpPr>
        <p:spPr>
          <a:xfrm>
            <a:off x="4983480" y="2489715"/>
            <a:ext cx="822900" cy="384000"/>
          </a:xfrm>
          <a:prstGeom prst="roundRect">
            <a:avLst>
              <a:gd fmla="val 11905" name="adj"/>
            </a:avLst>
          </a:prstGeom>
          <a:solidFill>
            <a:srgbClr val="2A52C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5" name="Google Shape;295;p24"/>
          <p:cNvSpPr/>
          <p:nvPr/>
        </p:nvSpPr>
        <p:spPr>
          <a:xfrm>
            <a:off x="4983480" y="2489715"/>
            <a:ext cx="822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BLUE</a:t>
            </a:r>
            <a:endParaRPr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6" name="Google Shape;296;p24"/>
          <p:cNvSpPr/>
          <p:nvPr/>
        </p:nvSpPr>
        <p:spPr>
          <a:xfrm>
            <a:off x="5815584" y="2489715"/>
            <a:ext cx="183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400"/>
              <a:buFont typeface="Trebuchet MS"/>
              <a:buNone/>
            </a:pPr>
            <a:r>
              <a:rPr b="1" i="0" lang="en" sz="14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7" name="Google Shape;297;p24"/>
          <p:cNvSpPr/>
          <p:nvPr/>
        </p:nvSpPr>
        <p:spPr>
          <a:xfrm>
            <a:off x="6016752" y="2489715"/>
            <a:ext cx="822900" cy="384000"/>
          </a:xfrm>
          <a:prstGeom prst="roundRect">
            <a:avLst>
              <a:gd fmla="val 11905" name="adj"/>
            </a:avLst>
          </a:prstGeom>
          <a:solidFill>
            <a:srgbClr val="C62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8" name="Google Shape;298;p24"/>
          <p:cNvSpPr/>
          <p:nvPr/>
        </p:nvSpPr>
        <p:spPr>
          <a:xfrm>
            <a:off x="6016752" y="2489715"/>
            <a:ext cx="822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RED</a:t>
            </a:r>
            <a:endParaRPr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9" name="Google Shape;299;p24"/>
          <p:cNvSpPr/>
          <p:nvPr/>
        </p:nvSpPr>
        <p:spPr>
          <a:xfrm>
            <a:off x="6903720" y="2489715"/>
            <a:ext cx="16458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→  RED LED lights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0" name="Google Shape;300;p24"/>
          <p:cNvSpPr/>
          <p:nvPr/>
        </p:nvSpPr>
        <p:spPr>
          <a:xfrm>
            <a:off x="4983480" y="3038355"/>
            <a:ext cx="822900" cy="384000"/>
          </a:xfrm>
          <a:prstGeom prst="roundRect">
            <a:avLst>
              <a:gd fmla="val 11905" name="adj"/>
            </a:avLst>
          </a:prstGeom>
          <a:solidFill>
            <a:srgbClr val="2A52C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1" name="Google Shape;301;p24"/>
          <p:cNvSpPr/>
          <p:nvPr/>
        </p:nvSpPr>
        <p:spPr>
          <a:xfrm>
            <a:off x="4983480" y="3038355"/>
            <a:ext cx="822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BLUE</a:t>
            </a:r>
            <a:endParaRPr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2" name="Google Shape;302;p24"/>
          <p:cNvSpPr/>
          <p:nvPr/>
        </p:nvSpPr>
        <p:spPr>
          <a:xfrm>
            <a:off x="5815584" y="3038355"/>
            <a:ext cx="183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400"/>
              <a:buFont typeface="Trebuchet MS"/>
              <a:buNone/>
            </a:pPr>
            <a:r>
              <a:rPr b="1" i="0" lang="en" sz="14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3" name="Google Shape;303;p24"/>
          <p:cNvSpPr/>
          <p:nvPr/>
        </p:nvSpPr>
        <p:spPr>
          <a:xfrm>
            <a:off x="6016752" y="3038355"/>
            <a:ext cx="822900" cy="384000"/>
          </a:xfrm>
          <a:prstGeom prst="roundRect">
            <a:avLst>
              <a:gd fmla="val 11905" name="adj"/>
            </a:avLst>
          </a:prstGeom>
          <a:solidFill>
            <a:srgbClr val="2E9E4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4" name="Google Shape;304;p24"/>
          <p:cNvSpPr/>
          <p:nvPr/>
        </p:nvSpPr>
        <p:spPr>
          <a:xfrm>
            <a:off x="6016752" y="3038355"/>
            <a:ext cx="822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GREEN</a:t>
            </a:r>
            <a:endParaRPr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24"/>
          <p:cNvSpPr/>
          <p:nvPr/>
        </p:nvSpPr>
        <p:spPr>
          <a:xfrm>
            <a:off x="6903720" y="3038355"/>
            <a:ext cx="16917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→  GREEN LED lights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6" name="Google Shape;306;p24"/>
          <p:cNvSpPr/>
          <p:nvPr/>
        </p:nvSpPr>
        <p:spPr>
          <a:xfrm>
            <a:off x="4983480" y="3632715"/>
            <a:ext cx="3520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00"/>
              <a:buFont typeface="Calibri"/>
              <a:buNone/>
            </a:pPr>
            <a:r>
              <a:rPr i="0" lang="en" sz="12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The red path and green path must never touch — </a:t>
            </a:r>
            <a:r>
              <a:rPr b="1" i="0" lang="en" sz="1200" u="none" cap="none" strike="noStrike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clay keeps them apart.</a:t>
            </a:r>
            <a:endParaRPr i="0" sz="1200" u="none" cap="none" strike="noStrike">
              <a:solidFill>
                <a:srgbClr val="00A3E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5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 3B </a:t>
            </a:r>
            <a:r>
              <a:rPr lang="en" sz="2700">
                <a:solidFill>
                  <a:srgbClr val="14233D"/>
                </a:solidFill>
              </a:rPr>
              <a:t>· Your Build</a:t>
            </a:r>
            <a:endParaRPr/>
          </a:p>
        </p:txBody>
      </p:sp>
      <p:sp>
        <p:nvSpPr>
          <p:cNvPr id="312" name="Google Shape;312;p25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Now scale it up—on your own team</a:t>
            </a:r>
            <a:endParaRPr i="1" sz="1125"/>
          </a:p>
        </p:txBody>
      </p:sp>
      <p:sp>
        <p:nvSpPr>
          <p:cNvPr id="313" name="Google Shape;313;p25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5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5"/>
          <p:cNvSpPr/>
          <p:nvPr/>
        </p:nvSpPr>
        <p:spPr>
          <a:xfrm>
            <a:off x="448056" y="1675731"/>
            <a:ext cx="4224600" cy="17373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4EAF3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assets/chip_crop.png" id="316" name="Google Shape;31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" y="1730595"/>
            <a:ext cx="4114800" cy="1627496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5"/>
          <p:cNvSpPr/>
          <p:nvPr/>
        </p:nvSpPr>
        <p:spPr>
          <a:xfrm>
            <a:off x="502920" y="3504463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200"/>
              <a:buFont typeface="Calibri"/>
              <a:buNone/>
            </a:pPr>
            <a:r>
              <a:rPr i="1" lang="en" sz="12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Several red and green transistors, stacked across layers.</a:t>
            </a:r>
            <a:endParaRPr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8" name="Google Shape;318;p25"/>
          <p:cNvSpPr/>
          <p:nvPr/>
        </p:nvSpPr>
        <p:spPr>
          <a:xfrm>
            <a:off x="4800600" y="1337023"/>
            <a:ext cx="3840600" cy="5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E5226"/>
              </a:buClr>
              <a:buSzPts val="1300"/>
              <a:buFont typeface="Calibri"/>
              <a:buNone/>
            </a:pPr>
            <a:r>
              <a:rPr b="1" i="0" lang="en" u="none" cap="none" strike="noStrike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Same rule:</a:t>
            </a:r>
            <a:r>
              <a:rPr b="1" i="0" lang="en" u="none" cap="none" strike="noStrike">
                <a:solidFill>
                  <a:srgbClr val="9E522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i="0" lang="en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BLUE + RED lights all the reds; BLUE + GREEN lights all the greens.</a:t>
            </a:r>
            <a:endParaRPr i="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9" name="Google Shape;319;p25"/>
          <p:cNvSpPr/>
          <p:nvPr/>
        </p:nvSpPr>
        <p:spPr>
          <a:xfrm>
            <a:off x="4800600" y="1995810"/>
            <a:ext cx="3840600" cy="16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92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350"/>
              <a:buFont typeface="Open Sans"/>
              <a:buChar char="•"/>
            </a:pPr>
            <a:r>
              <a:rPr i="0" lang="en" sz="13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Wire the same-colour transistors together (in parallel) along each layer.</a:t>
            </a:r>
            <a:endParaRPr i="0" sz="13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4233D"/>
              </a:buClr>
              <a:buSzPts val="1350"/>
              <a:buFont typeface="Open Sans"/>
              <a:buChar char="•"/>
            </a:pPr>
            <a:r>
              <a:rPr i="0" lang="en" sz="13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Use Play-Doh vias to carry the signal between layers.</a:t>
            </a:r>
            <a:endParaRPr i="0" sz="13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4233D"/>
              </a:buClr>
              <a:buSzPts val="1350"/>
              <a:buFont typeface="Open Sans"/>
              <a:buChar char="•"/>
            </a:pPr>
            <a:r>
              <a:rPr i="0" lang="en" sz="13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Cut one carton mask for every layer.</a:t>
            </a:r>
            <a:endParaRPr i="0" sz="13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4233D"/>
              </a:buClr>
              <a:buSzPts val="1350"/>
              <a:buFont typeface="Open Sans"/>
              <a:buChar char="•"/>
            </a:pPr>
            <a:r>
              <a:rPr i="0" lang="en" sz="13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Keep a clay wall between the red and green wiring everywhere.</a:t>
            </a:r>
            <a:endParaRPr i="0" sz="13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0" name="Google Shape;320;p25"/>
          <p:cNvSpPr/>
          <p:nvPr/>
        </p:nvSpPr>
        <p:spPr>
          <a:xfrm>
            <a:off x="4800600" y="3846740"/>
            <a:ext cx="3840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5226"/>
              </a:buClr>
              <a:buSzPts val="1300"/>
              <a:buFont typeface="Trebuchet MS"/>
              <a:buNone/>
            </a:pPr>
            <a:r>
              <a:rPr b="1" i="1" lang="en" sz="1500" u="none" cap="none" strike="noStrike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Test, fail, redesign — that's engineering.</a:t>
            </a:r>
            <a:endParaRPr i="0" sz="1500" u="none" cap="none" strike="noStrike">
              <a:solidFill>
                <a:srgbClr val="00A3E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6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Your Chip Works</a:t>
            </a:r>
            <a:endParaRPr/>
          </a:p>
        </p:txBody>
      </p:sp>
      <p:sp>
        <p:nvSpPr>
          <p:cNvPr id="326" name="Google Shape;326;p26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Follow the current—and see why the clay matters</a:t>
            </a:r>
            <a:endParaRPr i="1" sz="1125"/>
          </a:p>
        </p:txBody>
      </p:sp>
      <p:sp>
        <p:nvSpPr>
          <p:cNvPr id="327" name="Google Shape;327;p26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6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9" name="Google Shape;329;p26"/>
          <p:cNvCxnSpPr/>
          <p:nvPr/>
        </p:nvCxnSpPr>
        <p:spPr>
          <a:xfrm>
            <a:off x="1600200" y="2606040"/>
            <a:ext cx="1051500" cy="0"/>
          </a:xfrm>
          <a:prstGeom prst="straightConnector1">
            <a:avLst/>
          </a:prstGeom>
          <a:noFill/>
          <a:ln cap="flat" cmpd="sng" w="50800">
            <a:solidFill>
              <a:srgbClr val="C2703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0" name="Google Shape;330;p26"/>
          <p:cNvCxnSpPr/>
          <p:nvPr/>
        </p:nvCxnSpPr>
        <p:spPr>
          <a:xfrm>
            <a:off x="3246120" y="2606040"/>
            <a:ext cx="868800" cy="0"/>
          </a:xfrm>
          <a:prstGeom prst="straightConnector1">
            <a:avLst/>
          </a:prstGeom>
          <a:noFill/>
          <a:ln cap="flat" cmpd="sng" w="50800">
            <a:solidFill>
              <a:srgbClr val="C2703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1" name="Google Shape;331;p26"/>
          <p:cNvCxnSpPr/>
          <p:nvPr/>
        </p:nvCxnSpPr>
        <p:spPr>
          <a:xfrm>
            <a:off x="5029200" y="2606040"/>
            <a:ext cx="868800" cy="0"/>
          </a:xfrm>
          <a:prstGeom prst="straightConnector1">
            <a:avLst/>
          </a:prstGeom>
          <a:noFill/>
          <a:ln cap="flat" cmpd="sng" w="50800">
            <a:solidFill>
              <a:srgbClr val="C2703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2" name="Google Shape;332;p26"/>
          <p:cNvCxnSpPr/>
          <p:nvPr/>
        </p:nvCxnSpPr>
        <p:spPr>
          <a:xfrm>
            <a:off x="6492240" y="2606040"/>
            <a:ext cx="1051500" cy="0"/>
          </a:xfrm>
          <a:prstGeom prst="straightConnector1">
            <a:avLst/>
          </a:prstGeom>
          <a:noFill/>
          <a:ln cap="flat" cmpd="sng" w="50800">
            <a:solidFill>
              <a:srgbClr val="C2703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3" name="Google Shape;333;p26"/>
          <p:cNvSpPr/>
          <p:nvPr/>
        </p:nvSpPr>
        <p:spPr>
          <a:xfrm>
            <a:off x="640080" y="2304288"/>
            <a:ext cx="960000" cy="603600"/>
          </a:xfrm>
          <a:prstGeom prst="roundRect">
            <a:avLst>
              <a:gd fmla="val 9091" name="adj"/>
            </a:avLst>
          </a:prstGeom>
          <a:solidFill>
            <a:srgbClr val="2E9E45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6"/>
          <p:cNvSpPr/>
          <p:nvPr/>
        </p:nvSpPr>
        <p:spPr>
          <a:xfrm>
            <a:off x="640080" y="2304288"/>
            <a:ext cx="9600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Trebuchet MS"/>
              <a:buNone/>
            </a:pPr>
            <a:r>
              <a:rPr b="1" i="0" lang="en" sz="11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GREEN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5" name="Google Shape;335;p26"/>
          <p:cNvSpPr/>
          <p:nvPr/>
        </p:nvSpPr>
        <p:spPr>
          <a:xfrm>
            <a:off x="2651760" y="2313432"/>
            <a:ext cx="594300" cy="594300"/>
          </a:xfrm>
          <a:prstGeom prst="ellipse">
            <a:avLst/>
          </a:prstGeom>
          <a:solidFill>
            <a:srgbClr val="2E9E45"/>
          </a:solidFill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6"/>
          <p:cNvSpPr/>
          <p:nvPr/>
        </p:nvSpPr>
        <p:spPr>
          <a:xfrm>
            <a:off x="4114800" y="2194560"/>
            <a:ext cx="914400" cy="822900"/>
          </a:xfrm>
          <a:prstGeom prst="roundRect">
            <a:avLst>
              <a:gd fmla="val 6667" name="adj"/>
            </a:avLst>
          </a:prstGeom>
          <a:solidFill>
            <a:srgbClr val="2A52C4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6"/>
          <p:cNvSpPr/>
          <p:nvPr/>
        </p:nvSpPr>
        <p:spPr>
          <a:xfrm>
            <a:off x="4114800" y="2194560"/>
            <a:ext cx="9144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BLUE</a:t>
            </a:r>
            <a:endParaRPr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Trebuchet MS"/>
              <a:buNone/>
            </a:pPr>
            <a:r>
              <a:rPr i="0" lang="en" sz="9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common</a:t>
            </a:r>
            <a:endParaRPr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8" name="Google Shape;338;p26"/>
          <p:cNvSpPr/>
          <p:nvPr/>
        </p:nvSpPr>
        <p:spPr>
          <a:xfrm>
            <a:off x="5897880" y="2313432"/>
            <a:ext cx="594300" cy="594300"/>
          </a:xfrm>
          <a:prstGeom prst="ellipse">
            <a:avLst/>
          </a:prstGeom>
          <a:solidFill>
            <a:srgbClr val="C62E2E"/>
          </a:solidFill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6"/>
          <p:cNvSpPr/>
          <p:nvPr/>
        </p:nvSpPr>
        <p:spPr>
          <a:xfrm>
            <a:off x="7543800" y="2304288"/>
            <a:ext cx="960000" cy="603600"/>
          </a:xfrm>
          <a:prstGeom prst="roundRect">
            <a:avLst>
              <a:gd fmla="val 9091" name="adj"/>
            </a:avLst>
          </a:prstGeom>
          <a:solidFill>
            <a:srgbClr val="C62E2E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6"/>
          <p:cNvSpPr/>
          <p:nvPr/>
        </p:nvSpPr>
        <p:spPr>
          <a:xfrm>
            <a:off x="7543800" y="2304288"/>
            <a:ext cx="9600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Trebuchet MS"/>
              <a:buNone/>
            </a:pPr>
            <a:r>
              <a:rPr b="1" i="0" lang="en" sz="11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RED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1" name="Google Shape;341;p26"/>
          <p:cNvSpPr/>
          <p:nvPr/>
        </p:nvSpPr>
        <p:spPr>
          <a:xfrm>
            <a:off x="2423160" y="2935224"/>
            <a:ext cx="105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900"/>
              <a:buFont typeface="Calibri"/>
              <a:buNone/>
            </a:pPr>
            <a:r>
              <a:rPr i="1" lang="en" sz="9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transistor</a:t>
            </a:r>
            <a:endParaRPr i="0" sz="9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2" name="Google Shape;342;p26"/>
          <p:cNvSpPr/>
          <p:nvPr/>
        </p:nvSpPr>
        <p:spPr>
          <a:xfrm>
            <a:off x="5669280" y="2935224"/>
            <a:ext cx="10515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900"/>
              <a:buFont typeface="Calibri"/>
              <a:buNone/>
            </a:pPr>
            <a:r>
              <a:rPr i="1" lang="en" sz="9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transistor</a:t>
            </a:r>
            <a:endParaRPr i="0" sz="9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3" name="Google Shape;343;p26"/>
          <p:cNvSpPr/>
          <p:nvPr/>
        </p:nvSpPr>
        <p:spPr>
          <a:xfrm>
            <a:off x="640080" y="1417320"/>
            <a:ext cx="3657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9E45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2E9E45"/>
                </a:solidFill>
                <a:latin typeface="Open Sans"/>
                <a:ea typeface="Open Sans"/>
                <a:cs typeface="Open Sans"/>
                <a:sym typeface="Open Sans"/>
              </a:rPr>
              <a:t>Battery on BLUE + GREEN  →  only GREEN lights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4" name="Google Shape;344;p26"/>
          <p:cNvSpPr/>
          <p:nvPr/>
        </p:nvSpPr>
        <p:spPr>
          <a:xfrm>
            <a:off x="4846320" y="1417320"/>
            <a:ext cx="3657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2E2E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C62E2E"/>
                </a:solidFill>
                <a:latin typeface="Open Sans"/>
                <a:ea typeface="Open Sans"/>
                <a:cs typeface="Open Sans"/>
                <a:sym typeface="Open Sans"/>
              </a:rPr>
              <a:t>Battery on BLUE + RED  →  only RED lights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5" name="Google Shape;345;p26"/>
          <p:cNvSpPr/>
          <p:nvPr/>
        </p:nvSpPr>
        <p:spPr>
          <a:xfrm>
            <a:off x="981149" y="3244800"/>
            <a:ext cx="7181700" cy="457200"/>
          </a:xfrm>
          <a:prstGeom prst="roundRect">
            <a:avLst>
              <a:gd fmla="val 12000" name="adj"/>
            </a:avLst>
          </a:prstGeom>
          <a:solidFill>
            <a:srgbClr val="C9B7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6"/>
          <p:cNvSpPr/>
          <p:nvPr/>
        </p:nvSpPr>
        <p:spPr>
          <a:xfrm>
            <a:off x="1115550" y="3244800"/>
            <a:ext cx="6912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4A30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5C4A30"/>
                </a:solidFill>
                <a:latin typeface="Open Sans"/>
                <a:ea typeface="Open Sans"/>
                <a:cs typeface="Open Sans"/>
                <a:sym typeface="Open Sans"/>
              </a:rPr>
              <a:t>Clay insulator everywhere else blocks shortcuts — the current must pass through a transistor.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7" name="Google Shape;347;p26"/>
          <p:cNvSpPr/>
          <p:nvPr/>
        </p:nvSpPr>
        <p:spPr>
          <a:xfrm>
            <a:off x="914400" y="3831526"/>
            <a:ext cx="731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00"/>
              <a:buFont typeface="Calibri"/>
              <a:buNone/>
            </a:pPr>
            <a:r>
              <a:rPr i="0" lang="en" sz="12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Power leaves a terminal, runs through the Play-Doh interconnect and the LED, and returns to the common BLUE terminal. Whichever colour you power is the only one that lights.</a:t>
            </a:r>
            <a:endParaRPr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7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Helpful Hints</a:t>
            </a:r>
            <a:endParaRPr/>
          </a:p>
        </p:txBody>
      </p:sp>
      <p:sp>
        <p:nvSpPr>
          <p:cNvPr id="353" name="Google Shape;353;p27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Small tricks that make the build work</a:t>
            </a:r>
            <a:endParaRPr i="1" sz="1125"/>
          </a:p>
        </p:txBody>
      </p:sp>
      <p:sp>
        <p:nvSpPr>
          <p:cNvPr id="354" name="Google Shape;354;p27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7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356" name="Google Shape;35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" y="138988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7"/>
          <p:cNvSpPr/>
          <p:nvPr/>
        </p:nvSpPr>
        <p:spPr>
          <a:xfrm>
            <a:off x="914400" y="1325880"/>
            <a:ext cx="7680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0"/>
              <a:buFont typeface="Calibri"/>
              <a:buNone/>
            </a:pPr>
            <a:r>
              <a:rPr i="0" lang="en" sz="12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Polarity: the LED's longer leg is + . Match it to the powered terminal's + side.</a:t>
            </a:r>
            <a:endParaRPr i="0" sz="12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preencoded.png" id="358" name="Google Shape;35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" y="184708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27"/>
          <p:cNvSpPr/>
          <p:nvPr/>
        </p:nvSpPr>
        <p:spPr>
          <a:xfrm>
            <a:off x="914400" y="1783080"/>
            <a:ext cx="7680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0"/>
              <a:buFont typeface="Calibri"/>
              <a:buNone/>
            </a:pPr>
            <a:r>
              <a:rPr i="0" lang="en" sz="12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Trim LED legs short so they stand in shallow channels without tipping over.</a:t>
            </a:r>
            <a:endParaRPr i="0" sz="12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preencoded.png" id="360" name="Google Shape;36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" y="230428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7"/>
          <p:cNvSpPr/>
          <p:nvPr/>
        </p:nvSpPr>
        <p:spPr>
          <a:xfrm>
            <a:off x="914400" y="2240280"/>
            <a:ext cx="7680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0"/>
              <a:buFont typeface="Calibri"/>
              <a:buNone/>
            </a:pPr>
            <a:r>
              <a:rPr i="0" lang="en" sz="12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Carve channels deep, then press Play-Doh in flush — work from one side across.</a:t>
            </a:r>
            <a:endParaRPr i="0" sz="12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preencoded.png" id="362" name="Google Shape;36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" y="276148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7"/>
          <p:cNvSpPr/>
          <p:nvPr/>
        </p:nvSpPr>
        <p:spPr>
          <a:xfrm>
            <a:off x="914400" y="2697480"/>
            <a:ext cx="7680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0"/>
              <a:buFont typeface="Calibri"/>
              <a:buNone/>
            </a:pPr>
            <a:r>
              <a:rPr i="0" lang="en" sz="12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Use tweezers to drop small Play-Doh vias into the holes between layers.</a:t>
            </a:r>
            <a:endParaRPr i="0" sz="12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preencoded.png" id="364" name="Google Shape;36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" y="321868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27"/>
          <p:cNvSpPr/>
          <p:nvPr/>
        </p:nvSpPr>
        <p:spPr>
          <a:xfrm>
            <a:off x="914400" y="3154680"/>
            <a:ext cx="7680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0"/>
              <a:buFont typeface="Calibri"/>
              <a:buNone/>
            </a:pPr>
            <a:r>
              <a:rPr i="0" lang="en" sz="12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Cut each mask a little larger than its layer so it's easy to line up.</a:t>
            </a:r>
            <a:endParaRPr i="0" sz="12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preencoded.png" id="366" name="Google Shape;36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" y="367588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27"/>
          <p:cNvSpPr/>
          <p:nvPr/>
        </p:nvSpPr>
        <p:spPr>
          <a:xfrm>
            <a:off x="914400" y="3611880"/>
            <a:ext cx="7680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0"/>
              <a:buFont typeface="Calibri"/>
              <a:buNone/>
            </a:pPr>
            <a:r>
              <a:rPr i="0" lang="en" sz="12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No shorts: a clay wall must separate the red and green wiring at every point.</a:t>
            </a:r>
            <a:endParaRPr i="0" sz="12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preencoded.png" id="368" name="Google Shape;36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" y="413308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7"/>
          <p:cNvSpPr/>
          <p:nvPr/>
        </p:nvSpPr>
        <p:spPr>
          <a:xfrm>
            <a:off x="914400" y="4069080"/>
            <a:ext cx="7680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0"/>
              <a:buFont typeface="Calibri"/>
              <a:buNone/>
            </a:pPr>
            <a:r>
              <a:rPr i="0" lang="en" sz="12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A sandwich-bag circle laid over a layer helps you press the next one down evenly.</a:t>
            </a:r>
            <a:endParaRPr i="0" sz="12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0" name="Google Shape;370;p27"/>
          <p:cNvSpPr txBox="1"/>
          <p:nvPr/>
        </p:nvSpPr>
        <p:spPr>
          <a:xfrm>
            <a:off x="518564" y="1262813"/>
            <a:ext cx="2979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8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 Design Process</a:t>
            </a:r>
            <a:endParaRPr/>
          </a:p>
        </p:txBody>
      </p:sp>
      <p:sp>
        <p:nvSpPr>
          <p:cNvPr id="376" name="Google Shape;376;p28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How engineers solve problems—including this one</a:t>
            </a:r>
            <a:endParaRPr i="1" sz="1125"/>
          </a:p>
        </p:txBody>
      </p:sp>
      <p:sp>
        <p:nvSpPr>
          <p:cNvPr id="377" name="Google Shape;377;p28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28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8"/>
          <p:cNvSpPr/>
          <p:nvPr/>
        </p:nvSpPr>
        <p:spPr>
          <a:xfrm>
            <a:off x="710471" y="1646495"/>
            <a:ext cx="640200" cy="640200"/>
          </a:xfrm>
          <a:prstGeom prst="ellipse">
            <a:avLst/>
          </a:prstGeom>
          <a:solidFill>
            <a:srgbClr val="002855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0" name="Google Shape;380;p28"/>
          <p:cNvSpPr/>
          <p:nvPr/>
        </p:nvSpPr>
        <p:spPr>
          <a:xfrm>
            <a:off x="689521" y="1646495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Trebuchet MS"/>
              <a:buNone/>
            </a:pPr>
            <a:r>
              <a:rPr b="1" i="0" lang="en" sz="2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1" name="Google Shape;381;p28"/>
          <p:cNvSpPr/>
          <p:nvPr/>
        </p:nvSpPr>
        <p:spPr>
          <a:xfrm>
            <a:off x="445295" y="2359727"/>
            <a:ext cx="1170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Identify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2" name="Google Shape;382;p28"/>
          <p:cNvSpPr/>
          <p:nvPr/>
        </p:nvSpPr>
        <p:spPr>
          <a:xfrm>
            <a:off x="1641635" y="1756223"/>
            <a:ext cx="365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7DA6"/>
              </a:buClr>
              <a:buSzPts val="1800"/>
              <a:buFont typeface="Trebuchet MS"/>
              <a:buNone/>
            </a:pPr>
            <a:r>
              <a:rPr i="0" lang="en" sz="1800" u="none" cap="none" strike="noStrike">
                <a:solidFill>
                  <a:srgbClr val="5B7DA6"/>
                </a:solidFill>
                <a:latin typeface="Open Sans"/>
                <a:ea typeface="Open Sans"/>
                <a:cs typeface="Open Sans"/>
                <a:sym typeface="Open Sans"/>
              </a:rPr>
              <a:t>→</a:t>
            </a:r>
            <a:endParaRPr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3" name="Google Shape;383;p28"/>
          <p:cNvSpPr/>
          <p:nvPr/>
        </p:nvSpPr>
        <p:spPr>
          <a:xfrm>
            <a:off x="1902239" y="1646495"/>
            <a:ext cx="640200" cy="640200"/>
          </a:xfrm>
          <a:prstGeom prst="ellipse">
            <a:avLst/>
          </a:prstGeom>
          <a:solidFill>
            <a:srgbClr val="002855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4" name="Google Shape;384;p28"/>
          <p:cNvSpPr/>
          <p:nvPr/>
        </p:nvSpPr>
        <p:spPr>
          <a:xfrm>
            <a:off x="1902227" y="1629158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Trebuchet MS"/>
              <a:buNone/>
            </a:pPr>
            <a:r>
              <a:rPr b="1" i="0" lang="en" sz="2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5" name="Google Shape;385;p28"/>
          <p:cNvSpPr/>
          <p:nvPr/>
        </p:nvSpPr>
        <p:spPr>
          <a:xfrm>
            <a:off x="1637063" y="2359727"/>
            <a:ext cx="1170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Research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6" name="Google Shape;386;p28"/>
          <p:cNvSpPr/>
          <p:nvPr/>
        </p:nvSpPr>
        <p:spPr>
          <a:xfrm>
            <a:off x="2833403" y="1756223"/>
            <a:ext cx="365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7DA6"/>
              </a:buClr>
              <a:buSzPts val="1800"/>
              <a:buFont typeface="Trebuchet MS"/>
              <a:buNone/>
            </a:pPr>
            <a:r>
              <a:rPr i="0" lang="en" sz="1800" u="none" cap="none" strike="noStrike">
                <a:solidFill>
                  <a:srgbClr val="5B7DA6"/>
                </a:solidFill>
                <a:latin typeface="Open Sans"/>
                <a:ea typeface="Open Sans"/>
                <a:cs typeface="Open Sans"/>
                <a:sym typeface="Open Sans"/>
              </a:rPr>
              <a:t>→</a:t>
            </a:r>
            <a:endParaRPr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7" name="Google Shape;387;p28"/>
          <p:cNvSpPr/>
          <p:nvPr/>
        </p:nvSpPr>
        <p:spPr>
          <a:xfrm>
            <a:off x="3094007" y="1646495"/>
            <a:ext cx="640200" cy="640200"/>
          </a:xfrm>
          <a:prstGeom prst="ellipse">
            <a:avLst/>
          </a:prstGeom>
          <a:solidFill>
            <a:srgbClr val="002855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8" name="Google Shape;388;p28"/>
          <p:cNvSpPr/>
          <p:nvPr/>
        </p:nvSpPr>
        <p:spPr>
          <a:xfrm>
            <a:off x="3094007" y="1629158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Trebuchet MS"/>
              <a:buNone/>
            </a:pPr>
            <a:r>
              <a:rPr b="1" i="0" lang="en" sz="2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9" name="Google Shape;389;p28"/>
          <p:cNvSpPr/>
          <p:nvPr/>
        </p:nvSpPr>
        <p:spPr>
          <a:xfrm>
            <a:off x="2828831" y="2359727"/>
            <a:ext cx="1170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Brainstorm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0" name="Google Shape;390;p28"/>
          <p:cNvSpPr/>
          <p:nvPr/>
        </p:nvSpPr>
        <p:spPr>
          <a:xfrm>
            <a:off x="4025171" y="1756223"/>
            <a:ext cx="365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7DA6"/>
              </a:buClr>
              <a:buSzPts val="1800"/>
              <a:buFont typeface="Trebuchet MS"/>
              <a:buNone/>
            </a:pPr>
            <a:r>
              <a:rPr i="0" lang="en" sz="1800" u="none" cap="none" strike="noStrike">
                <a:solidFill>
                  <a:srgbClr val="5B7DA6"/>
                </a:solidFill>
                <a:latin typeface="Open Sans"/>
                <a:ea typeface="Open Sans"/>
                <a:cs typeface="Open Sans"/>
                <a:sym typeface="Open Sans"/>
              </a:rPr>
              <a:t>→</a:t>
            </a:r>
            <a:endParaRPr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1" name="Google Shape;391;p28"/>
          <p:cNvSpPr/>
          <p:nvPr/>
        </p:nvSpPr>
        <p:spPr>
          <a:xfrm>
            <a:off x="4285775" y="1646495"/>
            <a:ext cx="640200" cy="640200"/>
          </a:xfrm>
          <a:prstGeom prst="ellipse">
            <a:avLst/>
          </a:prstGeom>
          <a:solidFill>
            <a:srgbClr val="002855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2" name="Google Shape;392;p28"/>
          <p:cNvSpPr/>
          <p:nvPr/>
        </p:nvSpPr>
        <p:spPr>
          <a:xfrm>
            <a:off x="4285763" y="1629170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Trebuchet MS"/>
              <a:buNone/>
            </a:pPr>
            <a:r>
              <a:rPr b="1" i="0" lang="en" sz="2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3" name="Google Shape;393;p28"/>
          <p:cNvSpPr/>
          <p:nvPr/>
        </p:nvSpPr>
        <p:spPr>
          <a:xfrm>
            <a:off x="4020599" y="2359727"/>
            <a:ext cx="1170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Choose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4" name="Google Shape;394;p28"/>
          <p:cNvSpPr/>
          <p:nvPr/>
        </p:nvSpPr>
        <p:spPr>
          <a:xfrm>
            <a:off x="5216939" y="1756223"/>
            <a:ext cx="365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7DA6"/>
              </a:buClr>
              <a:buSzPts val="1800"/>
              <a:buFont typeface="Trebuchet MS"/>
              <a:buNone/>
            </a:pPr>
            <a:r>
              <a:rPr i="0" lang="en" sz="1800" u="none" cap="none" strike="noStrike">
                <a:solidFill>
                  <a:srgbClr val="5B7DA6"/>
                </a:solidFill>
                <a:latin typeface="Open Sans"/>
                <a:ea typeface="Open Sans"/>
                <a:cs typeface="Open Sans"/>
                <a:sym typeface="Open Sans"/>
              </a:rPr>
              <a:t>→</a:t>
            </a:r>
            <a:endParaRPr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5" name="Google Shape;395;p28"/>
          <p:cNvSpPr/>
          <p:nvPr/>
        </p:nvSpPr>
        <p:spPr>
          <a:xfrm>
            <a:off x="5477543" y="1646495"/>
            <a:ext cx="640200" cy="640200"/>
          </a:xfrm>
          <a:prstGeom prst="ellipse">
            <a:avLst/>
          </a:prstGeom>
          <a:solidFill>
            <a:srgbClr val="002855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6" name="Google Shape;396;p28"/>
          <p:cNvSpPr/>
          <p:nvPr/>
        </p:nvSpPr>
        <p:spPr>
          <a:xfrm>
            <a:off x="5477531" y="1629158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Trebuchet MS"/>
              <a:buNone/>
            </a:pPr>
            <a:r>
              <a:rPr b="1" i="0" lang="en" sz="2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7" name="Google Shape;397;p28"/>
          <p:cNvSpPr/>
          <p:nvPr/>
        </p:nvSpPr>
        <p:spPr>
          <a:xfrm>
            <a:off x="5212367" y="2359727"/>
            <a:ext cx="1170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Build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8" name="Google Shape;398;p28"/>
          <p:cNvSpPr/>
          <p:nvPr/>
        </p:nvSpPr>
        <p:spPr>
          <a:xfrm>
            <a:off x="6408707" y="1756223"/>
            <a:ext cx="365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7DA6"/>
              </a:buClr>
              <a:buSzPts val="1800"/>
              <a:buFont typeface="Trebuchet MS"/>
              <a:buNone/>
            </a:pPr>
            <a:r>
              <a:rPr i="0" lang="en" sz="1800" u="none" cap="none" strike="noStrike">
                <a:solidFill>
                  <a:srgbClr val="5B7DA6"/>
                </a:solidFill>
                <a:latin typeface="Open Sans"/>
                <a:ea typeface="Open Sans"/>
                <a:cs typeface="Open Sans"/>
                <a:sym typeface="Open Sans"/>
              </a:rPr>
              <a:t>→</a:t>
            </a:r>
            <a:endParaRPr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9" name="Google Shape;399;p28"/>
          <p:cNvSpPr/>
          <p:nvPr/>
        </p:nvSpPr>
        <p:spPr>
          <a:xfrm>
            <a:off x="6669311" y="1646495"/>
            <a:ext cx="640200" cy="640200"/>
          </a:xfrm>
          <a:prstGeom prst="ellipse">
            <a:avLst/>
          </a:prstGeom>
          <a:solidFill>
            <a:srgbClr val="002855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0" name="Google Shape;400;p28"/>
          <p:cNvSpPr/>
          <p:nvPr/>
        </p:nvSpPr>
        <p:spPr>
          <a:xfrm>
            <a:off x="6669311" y="1646495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Trebuchet MS"/>
              <a:buNone/>
            </a:pPr>
            <a:r>
              <a:rPr b="1" i="0" lang="en" sz="2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  <a:endParaRPr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1" name="Google Shape;401;p28"/>
          <p:cNvSpPr/>
          <p:nvPr/>
        </p:nvSpPr>
        <p:spPr>
          <a:xfrm>
            <a:off x="6404135" y="2359727"/>
            <a:ext cx="1170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Test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2" name="Google Shape;402;p28"/>
          <p:cNvSpPr/>
          <p:nvPr/>
        </p:nvSpPr>
        <p:spPr>
          <a:xfrm>
            <a:off x="7600475" y="1756223"/>
            <a:ext cx="365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7DA6"/>
              </a:buClr>
              <a:buSzPts val="1800"/>
              <a:buFont typeface="Trebuchet MS"/>
              <a:buNone/>
            </a:pPr>
            <a:r>
              <a:rPr i="0" lang="en" sz="1800" u="none" cap="none" strike="noStrike">
                <a:solidFill>
                  <a:srgbClr val="5B7DA6"/>
                </a:solidFill>
                <a:latin typeface="Open Sans"/>
                <a:ea typeface="Open Sans"/>
                <a:cs typeface="Open Sans"/>
                <a:sym typeface="Open Sans"/>
              </a:rPr>
              <a:t>→</a:t>
            </a:r>
            <a:endParaRPr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3" name="Google Shape;403;p28"/>
          <p:cNvSpPr/>
          <p:nvPr/>
        </p:nvSpPr>
        <p:spPr>
          <a:xfrm>
            <a:off x="7861079" y="1646495"/>
            <a:ext cx="640200" cy="640200"/>
          </a:xfrm>
          <a:prstGeom prst="ellipse">
            <a:avLst/>
          </a:prstGeom>
          <a:solidFill>
            <a:srgbClr val="00A3E0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4" name="Google Shape;404;p28"/>
          <p:cNvSpPr/>
          <p:nvPr/>
        </p:nvSpPr>
        <p:spPr>
          <a:xfrm>
            <a:off x="7861054" y="1646495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Trebuchet MS"/>
              <a:buNone/>
            </a:pPr>
            <a:r>
              <a:rPr b="1" i="0" lang="en" sz="2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7</a:t>
            </a:r>
            <a:endParaRPr i="0" sz="2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5" name="Google Shape;405;p28"/>
          <p:cNvSpPr/>
          <p:nvPr/>
        </p:nvSpPr>
        <p:spPr>
          <a:xfrm>
            <a:off x="7595903" y="2359727"/>
            <a:ext cx="1170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Redesign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6" name="Google Shape;406;p28"/>
          <p:cNvSpPr/>
          <p:nvPr/>
        </p:nvSpPr>
        <p:spPr>
          <a:xfrm>
            <a:off x="525740" y="3027970"/>
            <a:ext cx="8092500" cy="1143000"/>
          </a:xfrm>
          <a:prstGeom prst="roundRect">
            <a:avLst>
              <a:gd fmla="val 6400" name="adj"/>
            </a:avLst>
          </a:prstGeom>
          <a:solidFill>
            <a:srgbClr val="EEF2F8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407" name="Google Shape;40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340" y="330229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28"/>
          <p:cNvSpPr/>
          <p:nvPr/>
        </p:nvSpPr>
        <p:spPr>
          <a:xfrm>
            <a:off x="1257260" y="3027970"/>
            <a:ext cx="7178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E5226"/>
              </a:buClr>
              <a:buSzPts val="1300"/>
              <a:buFont typeface="Calibri"/>
              <a:buNone/>
            </a:pPr>
            <a:r>
              <a:rPr b="1" i="0" lang="en" sz="1300" u="none" cap="none" strike="noStrike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Productive failure.</a:t>
            </a:r>
            <a:r>
              <a:rPr b="1" i="0" lang="en" sz="1300" u="none" cap="none" strike="noStrike">
                <a:solidFill>
                  <a:srgbClr val="9E5226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i="0" lang="en" sz="13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If your LEDs don't light, that's expected. Troubleshoot, sketch the fix in your notebook, and try again. There's no single “right” solution — show off more than one.</a:t>
            </a:r>
            <a:endParaRPr i="0" sz="13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9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 &amp; Debrief</a:t>
            </a:r>
            <a:endParaRPr/>
          </a:p>
        </p:txBody>
      </p:sp>
      <p:sp>
        <p:nvSpPr>
          <p:cNvPr id="414" name="Google Shape;414;p29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Talk it through as a team, then as a class</a:t>
            </a:r>
            <a:endParaRPr i="1" sz="1125"/>
          </a:p>
        </p:txBody>
      </p:sp>
      <p:sp>
        <p:nvSpPr>
          <p:cNvPr id="415" name="Google Shape;415;p29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9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29"/>
          <p:cNvSpPr/>
          <p:nvPr/>
        </p:nvSpPr>
        <p:spPr>
          <a:xfrm>
            <a:off x="608087" y="1276750"/>
            <a:ext cx="3918900" cy="945900"/>
          </a:xfrm>
          <a:prstGeom prst="roundRect">
            <a:avLst>
              <a:gd fmla="val 7619" name="adj"/>
            </a:avLst>
          </a:prstGeom>
          <a:solidFill>
            <a:srgbClr val="C7EAFB"/>
          </a:solidFill>
          <a:ln>
            <a:noFill/>
          </a:ln>
          <a:effectLst>
            <a:outerShdw blurRad="87586" rotWithShape="0" algn="bl" dir="8100000" dist="37537">
              <a:srgbClr val="000000">
                <a:alpha val="16079"/>
              </a:srgbClr>
            </a:outerShdw>
          </a:effectLst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8" name="Google Shape;418;p29"/>
          <p:cNvSpPr/>
          <p:nvPr/>
        </p:nvSpPr>
        <p:spPr>
          <a:xfrm>
            <a:off x="770246" y="1574042"/>
            <a:ext cx="360300" cy="360300"/>
          </a:xfrm>
          <a:prstGeom prst="ellipse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9" name="Google Shape;419;p29"/>
          <p:cNvSpPr/>
          <p:nvPr/>
        </p:nvSpPr>
        <p:spPr>
          <a:xfrm>
            <a:off x="770246" y="1565067"/>
            <a:ext cx="3603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76"/>
              <a:buFont typeface="Trebuchet MS"/>
              <a:buNone/>
            </a:pPr>
            <a:r>
              <a:rPr b="1" i="0" lang="en" sz="1576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i="0" sz="1576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0" name="Google Shape;420;p29"/>
          <p:cNvSpPr/>
          <p:nvPr/>
        </p:nvSpPr>
        <p:spPr>
          <a:xfrm>
            <a:off x="1256723" y="1366838"/>
            <a:ext cx="3108300" cy="76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82"/>
              <a:buFont typeface="Calibri"/>
              <a:buNone/>
            </a:pPr>
            <a:r>
              <a:rPr i="0" lang="en" sz="1182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How did your mask help you pattern a layer? What happened when it was misaligned?</a:t>
            </a:r>
            <a:endParaRPr i="0" sz="1182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1" name="Google Shape;421;p29"/>
          <p:cNvSpPr/>
          <p:nvPr/>
        </p:nvSpPr>
        <p:spPr>
          <a:xfrm>
            <a:off x="4617014" y="1276750"/>
            <a:ext cx="3918900" cy="945900"/>
          </a:xfrm>
          <a:prstGeom prst="roundRect">
            <a:avLst>
              <a:gd fmla="val 7619" name="adj"/>
            </a:avLst>
          </a:prstGeom>
          <a:solidFill>
            <a:srgbClr val="C7EAFB"/>
          </a:solidFill>
          <a:ln>
            <a:noFill/>
          </a:ln>
          <a:effectLst>
            <a:outerShdw blurRad="87586" rotWithShape="0" algn="bl" dir="8100000" dist="37537">
              <a:srgbClr val="000000">
                <a:alpha val="16079"/>
              </a:srgbClr>
            </a:outerShdw>
          </a:effectLst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2" name="Google Shape;422;p29"/>
          <p:cNvSpPr/>
          <p:nvPr/>
        </p:nvSpPr>
        <p:spPr>
          <a:xfrm>
            <a:off x="4798573" y="1574042"/>
            <a:ext cx="360300" cy="360300"/>
          </a:xfrm>
          <a:prstGeom prst="ellipse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3" name="Google Shape;423;p29"/>
          <p:cNvSpPr/>
          <p:nvPr/>
        </p:nvSpPr>
        <p:spPr>
          <a:xfrm>
            <a:off x="4798586" y="1574042"/>
            <a:ext cx="3603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76"/>
              <a:buFont typeface="Trebuchet MS"/>
              <a:buNone/>
            </a:pPr>
            <a:r>
              <a:rPr b="1" i="0" lang="en" sz="1576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i="0" sz="1576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" name="Google Shape;424;p29"/>
          <p:cNvSpPr/>
          <p:nvPr/>
        </p:nvSpPr>
        <p:spPr>
          <a:xfrm>
            <a:off x="5265650" y="1366838"/>
            <a:ext cx="3108300" cy="76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82"/>
              <a:buFont typeface="Calibri"/>
              <a:buNone/>
            </a:pPr>
            <a:r>
              <a:rPr i="0" lang="en" sz="1182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How do vias connect one layer's wiring to the next?</a:t>
            </a:r>
            <a:endParaRPr i="0" sz="1182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5" name="Google Shape;425;p29"/>
          <p:cNvSpPr/>
          <p:nvPr/>
        </p:nvSpPr>
        <p:spPr>
          <a:xfrm>
            <a:off x="608087" y="2339794"/>
            <a:ext cx="3918900" cy="945900"/>
          </a:xfrm>
          <a:prstGeom prst="roundRect">
            <a:avLst>
              <a:gd fmla="val 7619" name="adj"/>
            </a:avLst>
          </a:prstGeom>
          <a:solidFill>
            <a:srgbClr val="C7EAFB"/>
          </a:solidFill>
          <a:ln>
            <a:noFill/>
          </a:ln>
          <a:effectLst>
            <a:outerShdw blurRad="87586" rotWithShape="0" algn="bl" dir="8100000" dist="37537">
              <a:srgbClr val="000000">
                <a:alpha val="16079"/>
              </a:srgbClr>
            </a:outerShdw>
          </a:effectLst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6" name="Google Shape;426;p29"/>
          <p:cNvSpPr/>
          <p:nvPr/>
        </p:nvSpPr>
        <p:spPr>
          <a:xfrm>
            <a:off x="770246" y="2637086"/>
            <a:ext cx="360300" cy="360300"/>
          </a:xfrm>
          <a:prstGeom prst="ellipse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7" name="Google Shape;427;p29"/>
          <p:cNvSpPr/>
          <p:nvPr/>
        </p:nvSpPr>
        <p:spPr>
          <a:xfrm>
            <a:off x="770246" y="2632611"/>
            <a:ext cx="3603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76"/>
              <a:buFont typeface="Trebuchet MS"/>
              <a:buNone/>
            </a:pPr>
            <a:r>
              <a:rPr b="1" i="0" lang="en" sz="1576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i="0" sz="1576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8" name="Google Shape;428;p29"/>
          <p:cNvSpPr/>
          <p:nvPr/>
        </p:nvSpPr>
        <p:spPr>
          <a:xfrm>
            <a:off x="1256723" y="2429883"/>
            <a:ext cx="3108300" cy="76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82"/>
              <a:buFont typeface="Calibri"/>
              <a:buNone/>
            </a:pPr>
            <a:r>
              <a:rPr i="0" lang="en" sz="1182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Why does the insulator matter? What happens if the red and green paths touch?</a:t>
            </a:r>
            <a:endParaRPr i="0" sz="1182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9" name="Google Shape;429;p29"/>
          <p:cNvSpPr/>
          <p:nvPr/>
        </p:nvSpPr>
        <p:spPr>
          <a:xfrm>
            <a:off x="4617014" y="2339794"/>
            <a:ext cx="3918900" cy="945900"/>
          </a:xfrm>
          <a:prstGeom prst="roundRect">
            <a:avLst>
              <a:gd fmla="val 7619" name="adj"/>
            </a:avLst>
          </a:prstGeom>
          <a:solidFill>
            <a:srgbClr val="C7EAFB"/>
          </a:solidFill>
          <a:ln>
            <a:noFill/>
          </a:ln>
          <a:effectLst>
            <a:outerShdw blurRad="87586" rotWithShape="0" algn="bl" dir="8100000" dist="37537">
              <a:srgbClr val="000000">
                <a:alpha val="16079"/>
              </a:srgbClr>
            </a:outerShdw>
          </a:effectLst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0" name="Google Shape;430;p29"/>
          <p:cNvSpPr/>
          <p:nvPr/>
        </p:nvSpPr>
        <p:spPr>
          <a:xfrm>
            <a:off x="4779173" y="2637086"/>
            <a:ext cx="360300" cy="360300"/>
          </a:xfrm>
          <a:prstGeom prst="ellipse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1" name="Google Shape;431;p29"/>
          <p:cNvSpPr/>
          <p:nvPr/>
        </p:nvSpPr>
        <p:spPr>
          <a:xfrm>
            <a:off x="4779186" y="2632611"/>
            <a:ext cx="3603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76"/>
              <a:buFont typeface="Trebuchet MS"/>
              <a:buNone/>
            </a:pPr>
            <a:r>
              <a:rPr b="1" i="0" lang="en" sz="1576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i="0" sz="1576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2" name="Google Shape;432;p29"/>
          <p:cNvSpPr/>
          <p:nvPr/>
        </p:nvSpPr>
        <p:spPr>
          <a:xfrm>
            <a:off x="5265650" y="2429883"/>
            <a:ext cx="3108300" cy="76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82"/>
              <a:buFont typeface="Calibri"/>
              <a:buNone/>
            </a:pPr>
            <a:r>
              <a:rPr i="0" lang="en" sz="1182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How does your Play-Doh model compare to the real copper-wiring photo?</a:t>
            </a:r>
            <a:endParaRPr i="0" sz="1182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3" name="Google Shape;433;p29"/>
          <p:cNvSpPr/>
          <p:nvPr/>
        </p:nvSpPr>
        <p:spPr>
          <a:xfrm>
            <a:off x="608087" y="3402839"/>
            <a:ext cx="3918900" cy="945900"/>
          </a:xfrm>
          <a:prstGeom prst="roundRect">
            <a:avLst>
              <a:gd fmla="val 7619" name="adj"/>
            </a:avLst>
          </a:prstGeom>
          <a:solidFill>
            <a:srgbClr val="C7EAFB"/>
          </a:solidFill>
          <a:ln>
            <a:noFill/>
          </a:ln>
          <a:effectLst>
            <a:outerShdw blurRad="87586" rotWithShape="0" algn="bl" dir="8100000" dist="37537">
              <a:srgbClr val="000000">
                <a:alpha val="16079"/>
              </a:srgbClr>
            </a:outerShdw>
          </a:effectLst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4" name="Google Shape;434;p29"/>
          <p:cNvSpPr/>
          <p:nvPr/>
        </p:nvSpPr>
        <p:spPr>
          <a:xfrm>
            <a:off x="770246" y="3700131"/>
            <a:ext cx="360300" cy="360300"/>
          </a:xfrm>
          <a:prstGeom prst="ellipse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5" name="Google Shape;435;p29"/>
          <p:cNvSpPr/>
          <p:nvPr/>
        </p:nvSpPr>
        <p:spPr>
          <a:xfrm>
            <a:off x="770246" y="3691156"/>
            <a:ext cx="3603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76"/>
              <a:buFont typeface="Trebuchet MS"/>
              <a:buNone/>
            </a:pPr>
            <a:r>
              <a:rPr b="1" i="0" lang="en" sz="1576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 i="0" sz="1576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6" name="Google Shape;436;p29"/>
          <p:cNvSpPr/>
          <p:nvPr/>
        </p:nvSpPr>
        <p:spPr>
          <a:xfrm>
            <a:off x="1256723" y="3492927"/>
            <a:ext cx="3108300" cy="76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82"/>
              <a:buFont typeface="Calibri"/>
              <a:buNone/>
            </a:pPr>
            <a:r>
              <a:rPr i="0" lang="en" sz="1182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Real interconnects are ~a million times smaller. What gets harder at that scale?</a:t>
            </a:r>
            <a:endParaRPr i="0" sz="1182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7" name="Google Shape;437;p29"/>
          <p:cNvSpPr/>
          <p:nvPr/>
        </p:nvSpPr>
        <p:spPr>
          <a:xfrm>
            <a:off x="4617014" y="3402839"/>
            <a:ext cx="3918900" cy="945900"/>
          </a:xfrm>
          <a:prstGeom prst="roundRect">
            <a:avLst>
              <a:gd fmla="val 7619" name="adj"/>
            </a:avLst>
          </a:prstGeom>
          <a:solidFill>
            <a:srgbClr val="C7EAFB"/>
          </a:solidFill>
          <a:ln>
            <a:noFill/>
          </a:ln>
          <a:effectLst>
            <a:outerShdw blurRad="87586" rotWithShape="0" algn="bl" dir="8100000" dist="37537">
              <a:srgbClr val="000000">
                <a:alpha val="16079"/>
              </a:srgbClr>
            </a:outerShdw>
          </a:effectLst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8" name="Google Shape;438;p29"/>
          <p:cNvSpPr/>
          <p:nvPr/>
        </p:nvSpPr>
        <p:spPr>
          <a:xfrm>
            <a:off x="4779173" y="3700131"/>
            <a:ext cx="360300" cy="360300"/>
          </a:xfrm>
          <a:prstGeom prst="ellipse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0075" lIns="90075" spcFirstLastPara="1" rIns="90075" wrap="square" tIns="90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9"/>
              <a:buFont typeface="Arial"/>
              <a:buNone/>
            </a:pPr>
            <a:r>
              <a:t/>
            </a:r>
            <a:endParaRPr i="0" sz="1379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9" name="Google Shape;439;p29"/>
          <p:cNvSpPr/>
          <p:nvPr/>
        </p:nvSpPr>
        <p:spPr>
          <a:xfrm>
            <a:off x="4779186" y="3691156"/>
            <a:ext cx="3603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76"/>
              <a:buFont typeface="Trebuchet MS"/>
              <a:buNone/>
            </a:pPr>
            <a:r>
              <a:rPr b="1" i="0" lang="en" sz="1576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  <a:endParaRPr i="0" sz="1576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0" name="Google Shape;440;p29"/>
          <p:cNvSpPr/>
          <p:nvPr/>
        </p:nvSpPr>
        <p:spPr>
          <a:xfrm>
            <a:off x="5265650" y="3492927"/>
            <a:ext cx="3108300" cy="76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182"/>
              <a:buFont typeface="Calibri"/>
              <a:buNone/>
            </a:pPr>
            <a:r>
              <a:rPr i="0" lang="en" sz="1182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What would you change in your next redesign?</a:t>
            </a:r>
            <a:endParaRPr i="0" sz="1182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0"/>
          <p:cNvSpPr txBox="1"/>
          <p:nvPr>
            <p:ph type="title"/>
          </p:nvPr>
        </p:nvSpPr>
        <p:spPr>
          <a:xfrm>
            <a:off x="818250" y="2435200"/>
            <a:ext cx="76158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100"/>
              <a:t>Ready, Set, Engineer! </a:t>
            </a:r>
            <a:endParaRPr sz="3100"/>
          </a:p>
        </p:txBody>
      </p:sp>
      <p:sp>
        <p:nvSpPr>
          <p:cNvPr id="446" name="Google Shape;446;p30"/>
          <p:cNvSpPr txBox="1"/>
          <p:nvPr>
            <p:ph idx="1" type="subTitle"/>
          </p:nvPr>
        </p:nvSpPr>
        <p:spPr>
          <a:xfrm>
            <a:off x="818250" y="2915500"/>
            <a:ext cx="7144500" cy="5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lang="en" sz="1125">
                <a:solidFill>
                  <a:srgbClr val="00A3E0"/>
                </a:solidFill>
              </a:rPr>
              <a:t>You just wired up a chip.</a:t>
            </a:r>
            <a:endParaRPr i="1" sz="1125"/>
          </a:p>
        </p:txBody>
      </p:sp>
      <p:sp>
        <p:nvSpPr>
          <p:cNvPr id="447" name="Google Shape;447;p30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30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30"/>
          <p:cNvSpPr/>
          <p:nvPr>
            <p:ph idx="2" type="pic"/>
          </p:nvPr>
        </p:nvSpPr>
        <p:spPr>
          <a:xfrm>
            <a:off x="5144450" y="898300"/>
            <a:ext cx="3562200" cy="3554100"/>
          </a:xfrm>
          <a:prstGeom prst="rect">
            <a:avLst/>
          </a:prstGeom>
        </p:spPr>
      </p:sp>
      <p:sp>
        <p:nvSpPr>
          <p:cNvPr id="450" name="Google Shape;450;p30"/>
          <p:cNvSpPr txBox="1"/>
          <p:nvPr/>
        </p:nvSpPr>
        <p:spPr>
          <a:xfrm>
            <a:off x="818250" y="3364425"/>
            <a:ext cx="42939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Designing this wiring is a real career: IC and layout designers, process, packaging, and test engineers all keep the world's transistors talking to each other.</a:t>
            </a:r>
            <a:endParaRPr sz="1200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/mnt/user-data/uploads/1780823041263_image.png" id="451" name="Google Shape;451;p30"/>
          <p:cNvPicPr preferRelativeResize="0"/>
          <p:nvPr/>
        </p:nvPicPr>
        <p:blipFill rotWithShape="1">
          <a:blip r:embed="rId3">
            <a:alphaModFix amt="88000"/>
          </a:blip>
          <a:srcRect b="0" l="0" r="0" t="0"/>
          <a:stretch/>
        </p:blipFill>
        <p:spPr>
          <a:xfrm>
            <a:off x="5169116" y="898300"/>
            <a:ext cx="3512870" cy="355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Big Idea: Zoom In</a:t>
            </a:r>
            <a:endParaRPr/>
          </a:p>
        </p:txBody>
      </p:sp>
      <p:sp>
        <p:nvSpPr>
          <p:cNvPr id="79" name="Google Shape;79;p14"/>
          <p:cNvSpPr txBox="1"/>
          <p:nvPr>
            <p:ph idx="1" type="body"/>
          </p:nvPr>
        </p:nvSpPr>
        <p:spPr>
          <a:xfrm>
            <a:off x="479250" y="3684600"/>
            <a:ext cx="8185500" cy="68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600">
                <a:solidFill>
                  <a:srgbClr val="00A3E0"/>
                </a:solidFill>
              </a:rPr>
              <a:t>Takeaway:</a:t>
            </a:r>
            <a:r>
              <a:rPr lang="en" sz="1600"/>
              <a:t> a modern chip holds billions of transistors. They’re useless unless they’re wired together correctly — and that wiring is what we’ll build.</a:t>
            </a:r>
            <a:endParaRPr sz="1600"/>
          </a:p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Same fun materials—a deeper look at what’s actually inside a chip.</a:t>
            </a:r>
            <a:endParaRPr i="1" sz="1125"/>
          </a:p>
        </p:txBody>
      </p:sp>
      <p:sp>
        <p:nvSpPr>
          <p:cNvPr id="81" name="Google Shape;81;p14"/>
          <p:cNvSpPr/>
          <p:nvPr/>
        </p:nvSpPr>
        <p:spPr>
          <a:xfrm>
            <a:off x="548640" y="1434270"/>
            <a:ext cx="3886200" cy="2148900"/>
          </a:xfrm>
          <a:prstGeom prst="roundRect">
            <a:avLst>
              <a:gd fmla="val 3404" name="adj"/>
            </a:avLst>
          </a:prstGeom>
          <a:solidFill>
            <a:srgbClr val="C7EAFB"/>
          </a:solidFill>
          <a:ln>
            <a:noFill/>
          </a:ln>
          <a:effectLst>
            <a:outerShdw blurRad="88900" rotWithShape="0" algn="bl" dir="8100000" dist="13335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777240" y="1617150"/>
            <a:ext cx="3429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7DA6"/>
              </a:buClr>
              <a:buSzPts val="1200"/>
              <a:buFont typeface="Trebuchet MS"/>
              <a:buNone/>
            </a:pPr>
            <a:r>
              <a:rPr b="1" i="0" lang="en" sz="1200" u="none" cap="none" strike="noStrike">
                <a:solidFill>
                  <a:srgbClr val="00A3E0"/>
                </a:solidFill>
                <a:latin typeface="Trebuchet MS"/>
                <a:ea typeface="Trebuchet MS"/>
                <a:cs typeface="Trebuchet MS"/>
                <a:sym typeface="Trebuchet MS"/>
              </a:rPr>
              <a:t>THE USUAL LESSON</a:t>
            </a:r>
            <a:endParaRPr b="0" i="0" sz="1200" u="none" cap="none" strike="noStrike">
              <a:solidFill>
                <a:srgbClr val="00A3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4"/>
          <p:cNvSpPr/>
          <p:nvPr/>
        </p:nvSpPr>
        <p:spPr>
          <a:xfrm>
            <a:off x="777240" y="1982910"/>
            <a:ext cx="34290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14233D"/>
                </a:solidFill>
                <a:latin typeface="Calibri"/>
                <a:ea typeface="Calibri"/>
                <a:cs typeface="Calibri"/>
                <a:sym typeface="Calibri"/>
              </a:rPr>
              <a:t>1 LED  =  one whole chip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5A6B82"/>
              </a:buClr>
              <a:buSzPts val="1300"/>
              <a:buFont typeface="Calibri"/>
              <a:buNone/>
            </a:pPr>
            <a:r>
              <a:rPr b="0" i="0" lang="en" sz="1300" u="none" cap="none" strike="noStrike">
                <a:solidFill>
                  <a:srgbClr val="5A6B82"/>
                </a:solidFill>
                <a:latin typeface="Calibri"/>
                <a:ea typeface="Calibri"/>
                <a:cs typeface="Calibri"/>
                <a:sym typeface="Calibri"/>
              </a:rPr>
              <a:t>Focus: yield — how many good chips you can fit on a wafer.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4"/>
          <p:cNvSpPr/>
          <p:nvPr/>
        </p:nvSpPr>
        <p:spPr>
          <a:xfrm>
            <a:off x="4709160" y="1434270"/>
            <a:ext cx="3886200" cy="2148900"/>
          </a:xfrm>
          <a:prstGeom prst="roundRect">
            <a:avLst>
              <a:gd fmla="val 3404" name="adj"/>
            </a:avLst>
          </a:prstGeom>
          <a:solidFill>
            <a:srgbClr val="002855"/>
          </a:solidFill>
          <a:ln>
            <a:noFill/>
          </a:ln>
          <a:effectLst>
            <a:outerShdw blurRad="88900" rotWithShape="0" algn="bl" dir="8100000" dist="13335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4"/>
          <p:cNvSpPr/>
          <p:nvPr/>
        </p:nvSpPr>
        <p:spPr>
          <a:xfrm>
            <a:off x="4709160" y="1434270"/>
            <a:ext cx="82200" cy="21489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4"/>
          <p:cNvSpPr/>
          <p:nvPr/>
        </p:nvSpPr>
        <p:spPr>
          <a:xfrm>
            <a:off x="4983485" y="1617150"/>
            <a:ext cx="3063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703D"/>
              </a:buClr>
              <a:buSzPts val="1200"/>
              <a:buFont typeface="Trebuchet MS"/>
              <a:buNone/>
            </a:pPr>
            <a:r>
              <a:rPr b="1" i="0" lang="en" sz="1200" u="none" cap="none" strike="noStrike">
                <a:solidFill>
                  <a:srgbClr val="00A3E0"/>
                </a:solidFill>
                <a:latin typeface="Trebuchet MS"/>
                <a:ea typeface="Trebuchet MS"/>
                <a:cs typeface="Trebuchet MS"/>
                <a:sym typeface="Trebuchet MS"/>
              </a:rPr>
              <a:t>THIS LESSON</a:t>
            </a:r>
            <a:endParaRPr b="0" i="0" sz="1200" u="none" cap="none" strike="noStrike">
              <a:solidFill>
                <a:srgbClr val="00A3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4"/>
          <p:cNvSpPr/>
          <p:nvPr/>
        </p:nvSpPr>
        <p:spPr>
          <a:xfrm>
            <a:off x="4983480" y="1982910"/>
            <a:ext cx="333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 LED  =  one transistor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C7D6EE"/>
              </a:buClr>
              <a:buSzPts val="1300"/>
              <a:buFont typeface="Calibri"/>
              <a:buNone/>
            </a:pPr>
            <a:r>
              <a:rPr b="0" i="0" lang="en" sz="1300" u="none" cap="none" strike="noStrike">
                <a:solidFill>
                  <a:srgbClr val="C7D6EE"/>
                </a:solidFill>
                <a:latin typeface="Calibri"/>
                <a:ea typeface="Calibri"/>
                <a:cs typeface="Calibri"/>
                <a:sym typeface="Calibri"/>
              </a:rPr>
              <a:t>Focus: interconnections — the tiny wiring that links transistors together inside ONE chip.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4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/>
          <p:nvPr>
            <p:ph idx="1" type="body"/>
          </p:nvPr>
        </p:nvSpPr>
        <p:spPr>
          <a:xfrm>
            <a:off x="479250" y="3684600"/>
            <a:ext cx="8185500" cy="68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600">
                <a:solidFill>
                  <a:srgbClr val="00A3E0"/>
                </a:solidFill>
              </a:rPr>
              <a:t>Takeaway:</a:t>
            </a:r>
            <a:r>
              <a:rPr lang="en" sz="1600"/>
              <a:t> a modern chip holds billions of transistors. They’re useless unless they’re wired together correctly — and that wiring is what we’ll build.</a:t>
            </a:r>
            <a:endParaRPr sz="1600"/>
          </a:p>
        </p:txBody>
      </p:sp>
      <p:pic>
        <p:nvPicPr>
          <p:cNvPr id="95" name="Google Shape;95;p15" title="wafer_to_chip (1)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616" y="1434275"/>
            <a:ext cx="3820259" cy="214889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5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Big Idea: Zoom In</a:t>
            </a:r>
            <a:endParaRPr/>
          </a:p>
        </p:txBody>
      </p:sp>
      <p:sp>
        <p:nvSpPr>
          <p:cNvPr id="97" name="Google Shape;97;p15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Same fun materials—a deeper look at what’s actually inside a chip.</a:t>
            </a:r>
            <a:endParaRPr i="1" sz="1125"/>
          </a:p>
        </p:txBody>
      </p:sp>
      <p:sp>
        <p:nvSpPr>
          <p:cNvPr id="98" name="Google Shape;98;p15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5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5"/>
          <p:cNvSpPr/>
          <p:nvPr/>
        </p:nvSpPr>
        <p:spPr>
          <a:xfrm>
            <a:off x="4709160" y="1434270"/>
            <a:ext cx="3886200" cy="2148900"/>
          </a:xfrm>
          <a:prstGeom prst="roundRect">
            <a:avLst>
              <a:gd fmla="val 3404" name="adj"/>
            </a:avLst>
          </a:prstGeom>
          <a:solidFill>
            <a:srgbClr val="002855"/>
          </a:solidFill>
          <a:ln>
            <a:noFill/>
          </a:ln>
          <a:effectLst>
            <a:outerShdw blurRad="88900" rotWithShape="0" algn="bl" dir="8100000" dist="13335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5"/>
          <p:cNvSpPr/>
          <p:nvPr/>
        </p:nvSpPr>
        <p:spPr>
          <a:xfrm>
            <a:off x="4709160" y="1434270"/>
            <a:ext cx="82200" cy="21489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5"/>
          <p:cNvSpPr/>
          <p:nvPr/>
        </p:nvSpPr>
        <p:spPr>
          <a:xfrm>
            <a:off x="4983485" y="1617150"/>
            <a:ext cx="3063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703D"/>
              </a:buClr>
              <a:buSzPts val="1200"/>
              <a:buFont typeface="Trebuchet MS"/>
              <a:buNone/>
            </a:pPr>
            <a:r>
              <a:rPr b="1" i="0" lang="en" sz="1200" u="none" cap="none" strike="noStrike">
                <a:solidFill>
                  <a:srgbClr val="00A3E0"/>
                </a:solidFill>
                <a:latin typeface="Trebuchet MS"/>
                <a:ea typeface="Trebuchet MS"/>
                <a:cs typeface="Trebuchet MS"/>
                <a:sym typeface="Trebuchet MS"/>
              </a:rPr>
              <a:t>THIS LESSON</a:t>
            </a:r>
            <a:endParaRPr b="0" i="0" sz="1200" u="none" cap="none" strike="noStrike">
              <a:solidFill>
                <a:srgbClr val="00A3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4983480" y="1982910"/>
            <a:ext cx="333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 LED  =  one transistor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C7D6EE"/>
              </a:buClr>
              <a:buSzPts val="1300"/>
              <a:buFont typeface="Calibri"/>
              <a:buNone/>
            </a:pPr>
            <a:r>
              <a:rPr b="0" i="0" lang="en" sz="1300" u="none" cap="none" strike="noStrike">
                <a:solidFill>
                  <a:srgbClr val="C7D6EE"/>
                </a:solidFill>
                <a:latin typeface="Calibri"/>
                <a:ea typeface="Calibri"/>
                <a:cs typeface="Calibri"/>
                <a:sym typeface="Calibri"/>
              </a:rPr>
              <a:t>Focus: interconnections — the tiny wiring that links transistors together inside ONE chip.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479250" y="1246175"/>
            <a:ext cx="4414800" cy="318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 sz="1600">
                <a:solidFill>
                  <a:srgbClr val="00A3E0"/>
                </a:solidFill>
              </a:rPr>
              <a:t>Transistor</a:t>
            </a:r>
            <a:r>
              <a:rPr lang="en" sz="1600"/>
              <a:t> = a tiny switch. A chip has billions of them. In our model, </a:t>
            </a:r>
            <a:r>
              <a:rPr b="1" lang="en" sz="1600"/>
              <a:t>each LED is one transistor.</a:t>
            </a:r>
            <a:endParaRPr b="1" sz="16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b="1" lang="en" sz="1600">
                <a:solidFill>
                  <a:srgbClr val="00A3E0"/>
                </a:solidFill>
              </a:rPr>
              <a:t>Interconnects</a:t>
            </a:r>
            <a:r>
              <a:rPr lang="en" sz="1600"/>
              <a:t> = the metal wires and vertical </a:t>
            </a:r>
            <a:r>
              <a:rPr i="1" lang="en" sz="1600"/>
              <a:t>vias</a:t>
            </a:r>
            <a:r>
              <a:rPr lang="en" sz="1600"/>
              <a:t> that connect those transistors, stacked across many layers.</a:t>
            </a:r>
            <a:endParaRPr sz="1600"/>
          </a:p>
          <a:p>
            <a:pPr indent="-3302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Metal lines run sideways within a layer</a:t>
            </a:r>
            <a:endParaRPr sz="1600"/>
          </a:p>
          <a:p>
            <a:pPr indent="-3302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Vias are elevators between layers</a:t>
            </a:r>
            <a:endParaRPr sz="1600"/>
          </a:p>
          <a:p>
            <a:pPr indent="-3302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Local wiring links nearby transistors: global wiring spans the whole chip</a:t>
            </a:r>
            <a:endParaRPr sz="1600"/>
          </a:p>
        </p:txBody>
      </p:sp>
      <p:sp>
        <p:nvSpPr>
          <p:cNvPr id="109" name="Google Shape;109;p16"/>
          <p:cNvSpPr/>
          <p:nvPr/>
        </p:nvSpPr>
        <p:spPr>
          <a:xfrm>
            <a:off x="4974336" y="1659183"/>
            <a:ext cx="3767400" cy="19851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4EAF3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user-data/uploads/1780823026556_image.png" id="110" name="Google Shape;11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1714047"/>
            <a:ext cx="3657601" cy="187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/>
          <p:nvPr/>
        </p:nvSpPr>
        <p:spPr>
          <a:xfrm>
            <a:off x="5029200" y="3807305"/>
            <a:ext cx="3657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50"/>
              <a:buFont typeface="Calibri"/>
              <a:buNone/>
            </a:pPr>
            <a:r>
              <a:rPr i="1" lang="en" sz="10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Stacked metal layers connect the transistors below.</a:t>
            </a:r>
            <a:endParaRPr i="0" sz="10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" name="Google Shape;112;p16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Transistors</a:t>
            </a:r>
            <a:r>
              <a:rPr lang="en"/>
              <a:t> &amp; Interconnections</a:t>
            </a:r>
            <a:endParaRPr/>
          </a:p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The switches—and the wires that join them.</a:t>
            </a:r>
            <a:endParaRPr i="1" sz="1125"/>
          </a:p>
        </p:txBody>
      </p:sp>
      <p:sp>
        <p:nvSpPr>
          <p:cNvPr id="114" name="Google Shape;114;p16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6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idx="1" type="body"/>
          </p:nvPr>
        </p:nvSpPr>
        <p:spPr>
          <a:xfrm>
            <a:off x="479250" y="1386775"/>
            <a:ext cx="4414800" cy="14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en" sz="1600"/>
              <a:t>Engineers don’t lay wires down—they </a:t>
            </a:r>
            <a:r>
              <a:rPr b="1" lang="en" sz="1600">
                <a:solidFill>
                  <a:srgbClr val="00A3E0"/>
                </a:solidFill>
              </a:rPr>
              <a:t>carve channels</a:t>
            </a:r>
            <a:r>
              <a:rPr lang="en" sz="1600"/>
              <a:t> into an insulating layer, then</a:t>
            </a:r>
            <a:r>
              <a:rPr b="1" lang="en" sz="1600">
                <a:solidFill>
                  <a:srgbClr val="00A3E0"/>
                </a:solidFill>
              </a:rPr>
              <a:t> fill them with copper</a:t>
            </a:r>
            <a:r>
              <a:rPr lang="en" sz="1600"/>
              <a:t>.</a:t>
            </a:r>
            <a:r>
              <a:rPr b="1" lang="en" sz="1600">
                <a:solidFill>
                  <a:srgbClr val="00A3E0"/>
                </a:solidFill>
              </a:rPr>
              <a:t> </a:t>
            </a:r>
            <a:endParaRPr b="1" sz="1600">
              <a:solidFill>
                <a:srgbClr val="00A3E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en" sz="1600"/>
              <a:t>Carve → fill, one layer at a time.</a:t>
            </a:r>
            <a:endParaRPr sz="1600"/>
          </a:p>
        </p:txBody>
      </p:sp>
      <p:sp>
        <p:nvSpPr>
          <p:cNvPr id="121" name="Google Shape;121;p17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Real Wiring Looks Like</a:t>
            </a:r>
            <a:endParaRPr/>
          </a:p>
        </p:txBody>
      </p:sp>
      <p:sp>
        <p:nvSpPr>
          <p:cNvPr id="122" name="Google Shape;122;p17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A real chip’s copper interconnects under a microscope.</a:t>
            </a:r>
            <a:endParaRPr i="1" sz="1125"/>
          </a:p>
        </p:txBody>
      </p:sp>
      <p:sp>
        <p:nvSpPr>
          <p:cNvPr id="123" name="Google Shape;123;p17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4964636" y="1323210"/>
            <a:ext cx="3767400" cy="22209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4EAF3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user-data/uploads/1780823041263_image.png" id="126" name="Google Shape;12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9500" y="1378074"/>
            <a:ext cx="3657600" cy="211107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/>
          <p:nvPr/>
        </p:nvSpPr>
        <p:spPr>
          <a:xfrm>
            <a:off x="5207175" y="3642425"/>
            <a:ext cx="32823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50"/>
              <a:buFont typeface="Calibri"/>
              <a:buNone/>
            </a:pPr>
            <a:r>
              <a:rPr i="1" lang="en" sz="10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Copper interconnect lines and vias. </a:t>
            </a:r>
            <a:endParaRPr i="1" sz="1000" u="none" cap="none" strike="noStrike">
              <a:solidFill>
                <a:srgbClr val="5A6B8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50"/>
              <a:buFont typeface="Calibri"/>
              <a:buNone/>
            </a:pPr>
            <a:r>
              <a:rPr i="1" lang="en" sz="10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Top-right: metal-filled channels.</a:t>
            </a:r>
            <a:endParaRPr i="0" sz="10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" name="Google Shape;128;p17"/>
          <p:cNvSpPr/>
          <p:nvPr/>
        </p:nvSpPr>
        <p:spPr>
          <a:xfrm>
            <a:off x="543240" y="2901740"/>
            <a:ext cx="4114800" cy="1554600"/>
          </a:xfrm>
          <a:prstGeom prst="roundRect">
            <a:avLst>
              <a:gd fmla="val 4706" name="adj"/>
            </a:avLst>
          </a:prstGeom>
          <a:solidFill>
            <a:srgbClr val="C7EAFB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29" name="Google Shape;12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4408" y="308462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7"/>
          <p:cNvSpPr/>
          <p:nvPr/>
        </p:nvSpPr>
        <p:spPr>
          <a:xfrm>
            <a:off x="1137600" y="3066332"/>
            <a:ext cx="32919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400"/>
              <a:buFont typeface="Trebuchet MS"/>
              <a:buNone/>
            </a:pPr>
            <a:r>
              <a:rPr b="1" i="0" lang="en" sz="1400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We'll copy this idea</a:t>
            </a:r>
            <a:endParaRPr i="0" sz="1400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744408" y="3496100"/>
            <a:ext cx="37032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0"/>
              <a:buFont typeface="Calibri"/>
              <a:buNone/>
            </a:pPr>
            <a:r>
              <a:rPr i="0" lang="en" sz="125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Carve the clay (insulator) using a mask, then fill the gaps with Play-Doh (conductor) — exactly like the copper channels in the photo.</a:t>
            </a:r>
            <a:endParaRPr i="0" sz="12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Small? Smaller Than a Hair</a:t>
            </a:r>
            <a:endParaRPr/>
          </a:p>
        </p:txBody>
      </p:sp>
      <p:sp>
        <p:nvSpPr>
          <p:cNvPr id="137" name="Google Shape;137;p18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Real chips are built at the nanoscale</a:t>
            </a:r>
            <a:endParaRPr i="1" sz="1125"/>
          </a:p>
        </p:txBody>
      </p:sp>
      <p:sp>
        <p:nvSpPr>
          <p:cNvPr id="138" name="Google Shape;138;p18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8"/>
          <p:cNvSpPr/>
          <p:nvPr/>
        </p:nvSpPr>
        <p:spPr>
          <a:xfrm>
            <a:off x="493776" y="1537636"/>
            <a:ext cx="3858900" cy="23196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4EAF3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user-data/uploads/1780823069040_image.png" id="141" name="Google Shape;14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" y="1592500"/>
            <a:ext cx="3749040" cy="220996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8"/>
          <p:cNvSpPr/>
          <p:nvPr/>
        </p:nvSpPr>
        <p:spPr>
          <a:xfrm>
            <a:off x="548640" y="4069080"/>
            <a:ext cx="3749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50"/>
              <a:buFont typeface="Calibri"/>
              <a:buNone/>
            </a:pPr>
            <a:r>
              <a:rPr i="1" lang="en" sz="10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Cross-section of a single human hair.</a:t>
            </a:r>
            <a:endParaRPr i="0" sz="10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" name="Google Shape;143;p18"/>
          <p:cNvSpPr/>
          <p:nvPr/>
        </p:nvSpPr>
        <p:spPr>
          <a:xfrm>
            <a:off x="4572000" y="1417320"/>
            <a:ext cx="4069200" cy="2697600"/>
          </a:xfrm>
          <a:prstGeom prst="roundRect">
            <a:avLst>
              <a:gd fmla="val 2712" name="adj"/>
            </a:avLst>
          </a:prstGeom>
          <a:solidFill>
            <a:srgbClr val="002855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4663427" y="1693425"/>
            <a:ext cx="38862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703D"/>
              </a:buClr>
              <a:buSzPts val="4600"/>
              <a:buFont typeface="Trebuchet MS"/>
              <a:buNone/>
            </a:pPr>
            <a:r>
              <a:rPr b="1" i="0" lang="en" sz="4600" u="none" cap="none" strike="noStrike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more than 1,000,000</a:t>
            </a:r>
            <a:endParaRPr i="0" sz="4600" u="none" cap="none" strike="noStrike">
              <a:solidFill>
                <a:srgbClr val="00A3E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4663425" y="2789050"/>
            <a:ext cx="39504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None/>
            </a:pPr>
            <a:r>
              <a:rPr b="1" i="0" lang="en" sz="125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interconnects could fit across one human hair</a:t>
            </a:r>
            <a:endParaRPr i="0" sz="12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" name="Google Shape;146;p18"/>
          <p:cNvSpPr/>
          <p:nvPr/>
        </p:nvSpPr>
        <p:spPr>
          <a:xfrm>
            <a:off x="4800600" y="3291840"/>
            <a:ext cx="36120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D6EE"/>
              </a:buClr>
              <a:buSzPts val="1200"/>
              <a:buFont typeface="Calibri"/>
              <a:buNone/>
            </a:pPr>
            <a:r>
              <a:rPr i="0" lang="en" sz="1200" u="none" cap="none" strike="noStrike">
                <a:solidFill>
                  <a:srgbClr val="C7EAFB"/>
                </a:solidFill>
                <a:latin typeface="Open Sans"/>
                <a:ea typeface="Open Sans"/>
                <a:cs typeface="Open Sans"/>
                <a:sym typeface="Open Sans"/>
              </a:rPr>
              <a:t>The nanoscale is a billion times smaller than we can see. We'll build at “giant” size by hand, but the ideas are exactly the same.</a:t>
            </a:r>
            <a:endParaRPr i="0" sz="1200" u="none" cap="none" strike="noStrike">
              <a:solidFill>
                <a:srgbClr val="C7EAF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9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Design Challenge</a:t>
            </a:r>
            <a:endParaRPr/>
          </a:p>
        </p:txBody>
      </p:sp>
      <p:sp>
        <p:nvSpPr>
          <p:cNvPr id="152" name="Google Shape;152;p19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Three challenges that build to a working chip model</a:t>
            </a:r>
            <a:endParaRPr i="1" sz="1125"/>
          </a:p>
        </p:txBody>
      </p:sp>
      <p:sp>
        <p:nvSpPr>
          <p:cNvPr id="153" name="Google Shape;153;p19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9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525740" y="1298165"/>
            <a:ext cx="8092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300"/>
              <a:buFont typeface="Calibri"/>
              <a:buNone/>
            </a:pPr>
            <a:r>
              <a:rPr i="0" lang="en" sz="13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Design and build a model of a microchip that focuses on the interconnections linking its transistors. When the right terminals are powered, the right LEDs light.</a:t>
            </a:r>
            <a:endParaRPr i="0" sz="13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" name="Google Shape;156;p19"/>
          <p:cNvSpPr/>
          <p:nvPr/>
        </p:nvSpPr>
        <p:spPr>
          <a:xfrm>
            <a:off x="548640" y="1920240"/>
            <a:ext cx="2587800" cy="1874400"/>
          </a:xfrm>
          <a:prstGeom prst="roundRect">
            <a:avLst>
              <a:gd fmla="val 3902" name="adj"/>
            </a:avLst>
          </a:prstGeom>
          <a:solidFill>
            <a:srgbClr val="C7EAFB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9"/>
          <p:cNvSpPr/>
          <p:nvPr/>
        </p:nvSpPr>
        <p:spPr>
          <a:xfrm>
            <a:off x="749808" y="2121408"/>
            <a:ext cx="567000" cy="567000"/>
          </a:xfrm>
          <a:prstGeom prst="ellipse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58" name="Google Shape;15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7824" y="2249424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/>
          <p:nvPr/>
        </p:nvSpPr>
        <p:spPr>
          <a:xfrm>
            <a:off x="2359152" y="2029968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EAF3"/>
              </a:buClr>
              <a:buSzPts val="4000"/>
              <a:buFont typeface="Trebuchet MS"/>
              <a:buNone/>
            </a:pPr>
            <a:r>
              <a:rPr b="1" i="0" lang="en" sz="4000" u="none" cap="none" strike="noStrike">
                <a:solidFill>
                  <a:srgbClr val="C8CEDA"/>
                </a:solidFill>
                <a:latin typeface="Trebuchet MS"/>
                <a:ea typeface="Trebuchet MS"/>
                <a:cs typeface="Trebuchet MS"/>
                <a:sym typeface="Trebuchet MS"/>
              </a:rPr>
              <a:t>1</a:t>
            </a:r>
            <a:endParaRPr b="0" i="0" sz="4000" u="none" cap="none" strike="noStrike">
              <a:solidFill>
                <a:srgbClr val="C8CED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749808" y="2788920"/>
            <a:ext cx="2222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500"/>
              <a:buFont typeface="Trebuchet MS"/>
              <a:buNone/>
            </a:pPr>
            <a:r>
              <a:rPr b="1" i="0" lang="en" sz="15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Electric Dough</a:t>
            </a:r>
            <a:endParaRPr i="0" sz="15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749808" y="3127248"/>
            <a:ext cx="22038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150"/>
              <a:buFont typeface="Calibri"/>
              <a:buNone/>
            </a:pPr>
            <a:r>
              <a:rPr i="0" lang="en" sz="115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Feel the difference between a conductor (Play-Doh) and an insulator (clay).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2" name="Google Shape;162;p19"/>
          <p:cNvSpPr/>
          <p:nvPr/>
        </p:nvSpPr>
        <p:spPr>
          <a:xfrm>
            <a:off x="3300984" y="1920240"/>
            <a:ext cx="2587800" cy="1874400"/>
          </a:xfrm>
          <a:prstGeom prst="roundRect">
            <a:avLst>
              <a:gd fmla="val 3902" name="adj"/>
            </a:avLst>
          </a:prstGeom>
          <a:solidFill>
            <a:srgbClr val="C7EAFB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3502152" y="2121408"/>
            <a:ext cx="567000" cy="567000"/>
          </a:xfrm>
          <a:prstGeom prst="ellipse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64" name="Google Shape;16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30168" y="2249424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/>
          <p:nvPr/>
        </p:nvSpPr>
        <p:spPr>
          <a:xfrm>
            <a:off x="5111496" y="2029968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EAF3"/>
              </a:buClr>
              <a:buSzPts val="4000"/>
              <a:buFont typeface="Trebuchet MS"/>
              <a:buNone/>
            </a:pPr>
            <a:r>
              <a:rPr b="1" i="0" lang="en" sz="4000" u="none" cap="none" strike="noStrike">
                <a:solidFill>
                  <a:srgbClr val="C8CEDA"/>
                </a:solidFill>
                <a:latin typeface="Trebuchet MS"/>
                <a:ea typeface="Trebuchet MS"/>
                <a:cs typeface="Trebuchet MS"/>
                <a:sym typeface="Trebuchet MS"/>
              </a:rPr>
              <a:t>2</a:t>
            </a:r>
            <a:endParaRPr b="0" i="0" sz="4000" u="none" cap="none" strike="noStrike">
              <a:solidFill>
                <a:srgbClr val="C8CED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9"/>
          <p:cNvSpPr/>
          <p:nvPr/>
        </p:nvSpPr>
        <p:spPr>
          <a:xfrm>
            <a:off x="3502152" y="2788920"/>
            <a:ext cx="2222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500"/>
              <a:buFont typeface="Trebuchet MS"/>
              <a:buNone/>
            </a:pPr>
            <a:r>
              <a:rPr b="1" i="0" lang="en" sz="15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Make the Masks</a:t>
            </a:r>
            <a:endParaRPr i="0" sz="15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7" name="Google Shape;167;p19"/>
          <p:cNvSpPr/>
          <p:nvPr/>
        </p:nvSpPr>
        <p:spPr>
          <a:xfrm>
            <a:off x="3502152" y="3127248"/>
            <a:ext cx="22038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150"/>
              <a:buFont typeface="Calibri"/>
              <a:buNone/>
            </a:pPr>
            <a:r>
              <a:rPr i="0" lang="en" sz="115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Cut one carton-paper mask per layer to carve and fill your wiring.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" name="Google Shape;168;p19"/>
          <p:cNvSpPr/>
          <p:nvPr/>
        </p:nvSpPr>
        <p:spPr>
          <a:xfrm>
            <a:off x="6053328" y="1920240"/>
            <a:ext cx="2587800" cy="1874400"/>
          </a:xfrm>
          <a:prstGeom prst="roundRect">
            <a:avLst>
              <a:gd fmla="val 3902" name="adj"/>
            </a:avLst>
          </a:prstGeom>
          <a:solidFill>
            <a:srgbClr val="C7EAFB"/>
          </a:solidFill>
          <a:ln>
            <a:noFill/>
          </a:ln>
          <a:effectLst>
            <a:outerShdw blurRad="88900" rotWithShape="0" algn="bl" dir="8100000" dist="38100">
              <a:srgbClr val="000000">
                <a:alpha val="1607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9"/>
          <p:cNvSpPr/>
          <p:nvPr/>
        </p:nvSpPr>
        <p:spPr>
          <a:xfrm>
            <a:off x="6254496" y="2121408"/>
            <a:ext cx="567000" cy="567000"/>
          </a:xfrm>
          <a:prstGeom prst="ellipse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70" name="Google Shape;170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2512" y="2249424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9"/>
          <p:cNvSpPr/>
          <p:nvPr/>
        </p:nvSpPr>
        <p:spPr>
          <a:xfrm>
            <a:off x="7863840" y="2029968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EAF3"/>
              </a:buClr>
              <a:buSzPts val="4000"/>
              <a:buFont typeface="Trebuchet MS"/>
              <a:buNone/>
            </a:pPr>
            <a:r>
              <a:rPr b="1" i="0" lang="en" sz="4000" u="none" cap="none" strike="noStrike">
                <a:solidFill>
                  <a:srgbClr val="C8CEDA"/>
                </a:solidFill>
                <a:latin typeface="Trebuchet MS"/>
                <a:ea typeface="Trebuchet MS"/>
                <a:cs typeface="Trebuchet MS"/>
                <a:sym typeface="Trebuchet MS"/>
              </a:rPr>
              <a:t>3</a:t>
            </a:r>
            <a:endParaRPr b="0" i="0" sz="4000" u="none" cap="none" strike="noStrike">
              <a:solidFill>
                <a:srgbClr val="C8CED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9"/>
          <p:cNvSpPr/>
          <p:nvPr/>
        </p:nvSpPr>
        <p:spPr>
          <a:xfrm>
            <a:off x="6254496" y="2788920"/>
            <a:ext cx="2222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500"/>
              <a:buFont typeface="Trebuchet MS"/>
              <a:buNone/>
            </a:pPr>
            <a:r>
              <a:rPr b="1" i="0" lang="en" sz="15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Build the Chip</a:t>
            </a:r>
            <a:endParaRPr i="0" sz="15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" name="Google Shape;173;p19"/>
          <p:cNvSpPr/>
          <p:nvPr/>
        </p:nvSpPr>
        <p:spPr>
          <a:xfrm>
            <a:off x="6254496" y="3127248"/>
            <a:ext cx="22038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150"/>
              <a:buFont typeface="Calibri"/>
              <a:buNone/>
            </a:pPr>
            <a:r>
              <a:rPr i="0" lang="en" sz="115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Wire the transistors across layers so the chosen colour lights up.</a:t>
            </a:r>
            <a:endParaRPr i="0" sz="115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4" name="Google Shape;174;p19"/>
          <p:cNvSpPr/>
          <p:nvPr/>
        </p:nvSpPr>
        <p:spPr>
          <a:xfrm>
            <a:off x="548650" y="3996350"/>
            <a:ext cx="8092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5226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00A3E0"/>
                </a:solidFill>
                <a:latin typeface="Open Sans"/>
                <a:ea typeface="Open Sans"/>
                <a:cs typeface="Open Sans"/>
                <a:sym typeface="Open Sans"/>
              </a:rPr>
              <a:t>Criteria &amp; constraints:</a:t>
            </a:r>
            <a:r>
              <a:rPr b="1" i="0" lang="en" sz="1200" u="none" cap="none" strike="noStrike">
                <a:solidFill>
                  <a:srgbClr val="9E5226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i="0" lang="en" sz="1200" u="none" cap="none" strike="noStrike">
                <a:solidFill>
                  <a:srgbClr val="14233D"/>
                </a:solidFill>
                <a:latin typeface="Open Sans"/>
                <a:ea typeface="Open Sans"/>
                <a:cs typeface="Open Sans"/>
                <a:sym typeface="Open Sans"/>
              </a:rPr>
              <a:t>watch the demos  ·  Play-Doh = conductor, clay = insulator  ·  one mask per layer  ·  use only the materials provided.</a:t>
            </a:r>
            <a:endParaRPr i="0" sz="1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Materials (Per Team)</a:t>
            </a:r>
            <a:endParaRPr/>
          </a:p>
        </p:txBody>
      </p:sp>
      <p:sp>
        <p:nvSpPr>
          <p:cNvPr id="180" name="Google Shape;180;p20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Familiar supplies—a couple of new jobs for them</a:t>
            </a:r>
            <a:endParaRPr i="1" sz="1125"/>
          </a:p>
        </p:txBody>
      </p:sp>
      <p:sp>
        <p:nvSpPr>
          <p:cNvPr id="181" name="Google Shape;181;p20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0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0"/>
          <p:cNvSpPr/>
          <p:nvPr/>
        </p:nvSpPr>
        <p:spPr>
          <a:xfrm>
            <a:off x="479250" y="1385450"/>
            <a:ext cx="4554000" cy="34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1400"/>
              <a:buFont typeface="Open Sans"/>
              <a:buChar char="●"/>
            </a:pPr>
            <a:r>
              <a:rPr b="1"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Play-Doh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 — the conductor (5-6 cans)</a:t>
            </a:r>
            <a:endParaRPr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1400"/>
              <a:buFont typeface="Open Sans"/>
              <a:buChar char="●"/>
            </a:pPr>
            <a:r>
              <a:rPr b="1"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Clay / plasticine 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— the insulator (2-3 pieces)</a:t>
            </a:r>
            <a:endParaRPr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1400"/>
              <a:buFont typeface="Open Sans"/>
              <a:buChar char="●"/>
            </a:pPr>
            <a:r>
              <a:rPr b="1"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Carton / card paper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 — for masks (one per layer)</a:t>
            </a:r>
            <a:endParaRPr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1400"/>
              <a:buFont typeface="Open Sans"/>
              <a:buChar char="●"/>
            </a:pPr>
            <a:r>
              <a:rPr b="1"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Green and Red LEDS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 = 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transistors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 (5 mm)</a:t>
            </a:r>
            <a:endParaRPr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1400"/>
              <a:buFont typeface="Open Sans"/>
              <a:buChar char="●"/>
            </a:pPr>
            <a:r>
              <a:rPr b="1"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6 V battery holder + wires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 with blue / red / green leads</a:t>
            </a:r>
            <a:endParaRPr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1400"/>
              <a:buFont typeface="Open Sans"/>
              <a:buChar char="●"/>
            </a:pPr>
            <a:r>
              <a:rPr b="1"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Index-card base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 (~3’’) and 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sandwich-bag circles</a:t>
            </a:r>
            <a:endParaRPr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1400"/>
              <a:buFont typeface="Open Sans"/>
              <a:buChar char="●"/>
            </a:pPr>
            <a:r>
              <a:rPr b="1"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Tools: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 scissors, hole punch, tweezers</a:t>
            </a:r>
            <a:endParaRPr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1400"/>
              <a:buFont typeface="Open Sans"/>
              <a:buChar char="●"/>
            </a:pPr>
            <a:r>
              <a:rPr b="1"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Worksheet</a:t>
            </a:r>
            <a:r>
              <a:rPr lang="en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 + engineering notebook</a:t>
            </a:r>
            <a:endParaRPr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" name="Google Shape;184;p20"/>
          <p:cNvSpPr/>
          <p:nvPr/>
        </p:nvSpPr>
        <p:spPr>
          <a:xfrm>
            <a:off x="5164599" y="1527349"/>
            <a:ext cx="3533400" cy="2033700"/>
          </a:xfrm>
          <a:prstGeom prst="rect">
            <a:avLst/>
          </a:prstGeom>
          <a:solidFill>
            <a:srgbClr val="FFFFFF"/>
          </a:solidFill>
          <a:ln cap="flat" cmpd="sng" w="11775">
            <a:solidFill>
              <a:srgbClr val="E4EAF3"/>
            </a:solidFill>
            <a:prstDash val="solid"/>
            <a:round/>
            <a:headEnd len="sm" w="sm" type="none"/>
            <a:tailEnd len="sm" w="sm" type="none"/>
          </a:ln>
          <a:effectLst>
            <a:outerShdw blurRad="82379" rotWithShape="0" algn="bl" dir="8100000" dist="35305">
              <a:srgbClr val="000000">
                <a:alpha val="16079"/>
              </a:srgbClr>
            </a:outerShdw>
          </a:effectLst>
        </p:spPr>
        <p:txBody>
          <a:bodyPr anchorCtr="0" anchor="ctr" bIns="84725" lIns="84725" spcFirstLastPara="1" rIns="84725" wrap="square" tIns="84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7"/>
              <a:buFont typeface="Arial"/>
              <a:buNone/>
            </a:pPr>
            <a:r>
              <a:t/>
            </a:r>
            <a:endParaRPr b="0" i="0" sz="129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user-data/uploads/20250707_132131.jpg" id="185" name="Google Shape;18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15439" y="1578189"/>
            <a:ext cx="3431689" cy="1932042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0"/>
          <p:cNvSpPr/>
          <p:nvPr/>
        </p:nvSpPr>
        <p:spPr>
          <a:xfrm>
            <a:off x="5079693" y="3624107"/>
            <a:ext cx="3703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50"/>
              <a:buFont typeface="Calibri"/>
              <a:buNone/>
            </a:pPr>
            <a:r>
              <a:rPr i="1" lang="en" sz="10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Sculpting the layers by hand — your team's mini “fab.”</a:t>
            </a:r>
            <a:endParaRPr i="0" sz="10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1"/>
          <p:cNvSpPr txBox="1"/>
          <p:nvPr>
            <p:ph type="title"/>
          </p:nvPr>
        </p:nvSpPr>
        <p:spPr>
          <a:xfrm>
            <a:off x="747150" y="388525"/>
            <a:ext cx="6324600" cy="66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Vocabulary</a:t>
            </a:r>
            <a:endParaRPr/>
          </a:p>
        </p:txBody>
      </p:sp>
      <p:sp>
        <p:nvSpPr>
          <p:cNvPr id="192" name="Google Shape;192;p21"/>
          <p:cNvSpPr txBox="1"/>
          <p:nvPr>
            <p:ph idx="1" type="body"/>
          </p:nvPr>
        </p:nvSpPr>
        <p:spPr>
          <a:xfrm>
            <a:off x="777250" y="994100"/>
            <a:ext cx="4880100" cy="2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358"/>
              <a:buNone/>
            </a:pPr>
            <a:r>
              <a:rPr i="1" lang="en" sz="1125">
                <a:solidFill>
                  <a:srgbClr val="00A3E0"/>
                </a:solidFill>
              </a:rPr>
              <a:t>The words you’ll use today</a:t>
            </a:r>
            <a:endParaRPr i="1" sz="1125"/>
          </a:p>
        </p:txBody>
      </p:sp>
      <p:sp>
        <p:nvSpPr>
          <p:cNvPr id="193" name="Google Shape;193;p21"/>
          <p:cNvSpPr/>
          <p:nvPr/>
        </p:nvSpPr>
        <p:spPr>
          <a:xfrm>
            <a:off x="479245" y="582823"/>
            <a:ext cx="146400" cy="146400"/>
          </a:xfrm>
          <a:prstGeom prst="rect">
            <a:avLst/>
          </a:prstGeom>
          <a:solidFill>
            <a:srgbClr val="00A3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1"/>
          <p:cNvSpPr/>
          <p:nvPr/>
        </p:nvSpPr>
        <p:spPr>
          <a:xfrm>
            <a:off x="543253" y="646831"/>
            <a:ext cx="146400" cy="1464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1"/>
          <p:cNvSpPr/>
          <p:nvPr/>
        </p:nvSpPr>
        <p:spPr>
          <a:xfrm>
            <a:off x="826050" y="1339800"/>
            <a:ext cx="3703500" cy="646800"/>
          </a:xfrm>
          <a:prstGeom prst="roundRect">
            <a:avLst>
              <a:gd fmla="val 10526" name="adj"/>
            </a:avLst>
          </a:prstGeom>
          <a:solidFill>
            <a:srgbClr val="C7EAFB"/>
          </a:solidFill>
          <a:ln>
            <a:noFill/>
          </a:ln>
          <a:effectLst>
            <a:outerShdw blurRad="82768" rotWithShape="0" algn="bl" dir="8100000" dist="35472">
              <a:srgbClr val="000000">
                <a:alpha val="16079"/>
              </a:srgbClr>
            </a:outerShdw>
          </a:effectLst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" name="Google Shape;196;p21"/>
          <p:cNvSpPr/>
          <p:nvPr/>
        </p:nvSpPr>
        <p:spPr>
          <a:xfrm>
            <a:off x="826050" y="1339800"/>
            <a:ext cx="68100" cy="6468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7" name="Google Shape;197;p21"/>
          <p:cNvSpPr/>
          <p:nvPr/>
        </p:nvSpPr>
        <p:spPr>
          <a:xfrm>
            <a:off x="1013342" y="1407906"/>
            <a:ext cx="33627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7"/>
              <a:buFont typeface="Trebuchet MS"/>
              <a:buNone/>
            </a:pPr>
            <a:r>
              <a:rPr b="1" i="0" lang="en" sz="1257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Conductor</a:t>
            </a:r>
            <a:endParaRPr i="0" sz="1257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8" name="Google Shape;198;p21"/>
          <p:cNvSpPr/>
          <p:nvPr/>
        </p:nvSpPr>
        <p:spPr>
          <a:xfrm>
            <a:off x="1013342" y="1654789"/>
            <a:ext cx="3362700" cy="2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24"/>
              <a:buFont typeface="Calibri"/>
              <a:buNone/>
            </a:pPr>
            <a:r>
              <a:rPr i="0" lang="en" sz="1024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Lets electricity through — our Play-Doh.</a:t>
            </a:r>
            <a:endParaRPr i="0" sz="1024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p21"/>
          <p:cNvSpPr/>
          <p:nvPr/>
        </p:nvSpPr>
        <p:spPr>
          <a:xfrm>
            <a:off x="4614447" y="1339800"/>
            <a:ext cx="3703500" cy="646800"/>
          </a:xfrm>
          <a:prstGeom prst="roundRect">
            <a:avLst>
              <a:gd fmla="val 10526" name="adj"/>
            </a:avLst>
          </a:prstGeom>
          <a:solidFill>
            <a:srgbClr val="C7EAFB"/>
          </a:solidFill>
          <a:ln>
            <a:noFill/>
          </a:ln>
          <a:effectLst>
            <a:outerShdw blurRad="82768" rotWithShape="0" algn="bl" dir="8100000" dist="35472">
              <a:srgbClr val="000000">
                <a:alpha val="16079"/>
              </a:srgbClr>
            </a:outerShdw>
          </a:effectLst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0" name="Google Shape;200;p21"/>
          <p:cNvSpPr/>
          <p:nvPr/>
        </p:nvSpPr>
        <p:spPr>
          <a:xfrm>
            <a:off x="4614447" y="1339800"/>
            <a:ext cx="68100" cy="6468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1" name="Google Shape;201;p21"/>
          <p:cNvSpPr/>
          <p:nvPr/>
        </p:nvSpPr>
        <p:spPr>
          <a:xfrm>
            <a:off x="4801739" y="1407906"/>
            <a:ext cx="33627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7"/>
              <a:buFont typeface="Trebuchet MS"/>
              <a:buNone/>
            </a:pPr>
            <a:r>
              <a:rPr b="1" i="0" lang="en" sz="1257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Insulator</a:t>
            </a:r>
            <a:endParaRPr i="0" sz="1257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2" name="Google Shape;202;p21"/>
          <p:cNvSpPr/>
          <p:nvPr/>
        </p:nvSpPr>
        <p:spPr>
          <a:xfrm>
            <a:off x="4801739" y="1654789"/>
            <a:ext cx="3362700" cy="2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24"/>
              <a:buFont typeface="Calibri"/>
              <a:buNone/>
            </a:pPr>
            <a:r>
              <a:rPr i="0" lang="en" sz="1024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Blocks electricity — our clay / plasticine.</a:t>
            </a:r>
            <a:endParaRPr i="0" sz="1024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" name="Google Shape;203;p21"/>
          <p:cNvSpPr/>
          <p:nvPr/>
        </p:nvSpPr>
        <p:spPr>
          <a:xfrm>
            <a:off x="826050" y="2080450"/>
            <a:ext cx="3703500" cy="646800"/>
          </a:xfrm>
          <a:prstGeom prst="roundRect">
            <a:avLst>
              <a:gd fmla="val 10526" name="adj"/>
            </a:avLst>
          </a:prstGeom>
          <a:solidFill>
            <a:srgbClr val="C7EAFB"/>
          </a:solidFill>
          <a:ln>
            <a:noFill/>
          </a:ln>
          <a:effectLst>
            <a:outerShdw blurRad="82768" rotWithShape="0" algn="bl" dir="8100000" dist="35472">
              <a:srgbClr val="000000">
                <a:alpha val="16079"/>
              </a:srgbClr>
            </a:outerShdw>
          </a:effectLst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" name="Google Shape;204;p21"/>
          <p:cNvSpPr/>
          <p:nvPr/>
        </p:nvSpPr>
        <p:spPr>
          <a:xfrm>
            <a:off x="826050" y="2080450"/>
            <a:ext cx="68100" cy="6468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5" name="Google Shape;205;p21"/>
          <p:cNvSpPr/>
          <p:nvPr/>
        </p:nvSpPr>
        <p:spPr>
          <a:xfrm>
            <a:off x="1013342" y="2148556"/>
            <a:ext cx="33627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7"/>
              <a:buFont typeface="Trebuchet MS"/>
              <a:buNone/>
            </a:pPr>
            <a:r>
              <a:rPr b="1" i="0" lang="en" sz="1257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Transistor</a:t>
            </a:r>
            <a:endParaRPr i="0" sz="1257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6" name="Google Shape;206;p21"/>
          <p:cNvSpPr/>
          <p:nvPr/>
        </p:nvSpPr>
        <p:spPr>
          <a:xfrm>
            <a:off x="1013342" y="2395440"/>
            <a:ext cx="3362700" cy="2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24"/>
              <a:buFont typeface="Calibri"/>
              <a:buNone/>
            </a:pPr>
            <a:r>
              <a:rPr i="0" lang="en" sz="1024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A tiny switch. Each LED stands for one.</a:t>
            </a:r>
            <a:endParaRPr i="0" sz="1024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7" name="Google Shape;207;p21"/>
          <p:cNvSpPr/>
          <p:nvPr/>
        </p:nvSpPr>
        <p:spPr>
          <a:xfrm>
            <a:off x="4614447" y="2080450"/>
            <a:ext cx="3703500" cy="646800"/>
          </a:xfrm>
          <a:prstGeom prst="roundRect">
            <a:avLst>
              <a:gd fmla="val 10526" name="adj"/>
            </a:avLst>
          </a:prstGeom>
          <a:solidFill>
            <a:srgbClr val="C7EAFB"/>
          </a:solidFill>
          <a:ln>
            <a:noFill/>
          </a:ln>
          <a:effectLst>
            <a:outerShdw blurRad="82768" rotWithShape="0" algn="bl" dir="8100000" dist="35472">
              <a:srgbClr val="000000">
                <a:alpha val="16079"/>
              </a:srgbClr>
            </a:outerShdw>
          </a:effectLst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8" name="Google Shape;208;p21"/>
          <p:cNvSpPr/>
          <p:nvPr/>
        </p:nvSpPr>
        <p:spPr>
          <a:xfrm>
            <a:off x="4614447" y="2080450"/>
            <a:ext cx="68100" cy="6468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9" name="Google Shape;209;p21"/>
          <p:cNvSpPr/>
          <p:nvPr/>
        </p:nvSpPr>
        <p:spPr>
          <a:xfrm>
            <a:off x="4801739" y="2148556"/>
            <a:ext cx="33627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7"/>
              <a:buFont typeface="Trebuchet MS"/>
              <a:buNone/>
            </a:pPr>
            <a:r>
              <a:rPr b="1" i="0" lang="en" sz="1257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Interconnect</a:t>
            </a:r>
            <a:endParaRPr i="0" sz="1257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" name="Google Shape;210;p21"/>
          <p:cNvSpPr/>
          <p:nvPr/>
        </p:nvSpPr>
        <p:spPr>
          <a:xfrm>
            <a:off x="4801739" y="2395440"/>
            <a:ext cx="3362700" cy="2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24"/>
              <a:buFont typeface="Calibri"/>
              <a:buNone/>
            </a:pPr>
            <a:r>
              <a:rPr i="0" lang="en" sz="1024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The metal wiring that links transistors.</a:t>
            </a:r>
            <a:endParaRPr i="0" sz="1024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1" name="Google Shape;211;p21"/>
          <p:cNvSpPr/>
          <p:nvPr/>
        </p:nvSpPr>
        <p:spPr>
          <a:xfrm>
            <a:off x="826050" y="2821101"/>
            <a:ext cx="3703500" cy="646800"/>
          </a:xfrm>
          <a:prstGeom prst="roundRect">
            <a:avLst>
              <a:gd fmla="val 10526" name="adj"/>
            </a:avLst>
          </a:prstGeom>
          <a:solidFill>
            <a:srgbClr val="C7EAFB"/>
          </a:solidFill>
          <a:ln>
            <a:noFill/>
          </a:ln>
          <a:effectLst>
            <a:outerShdw blurRad="82768" rotWithShape="0" algn="bl" dir="8100000" dist="35472">
              <a:srgbClr val="000000">
                <a:alpha val="16079"/>
              </a:srgbClr>
            </a:outerShdw>
          </a:effectLst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p21"/>
          <p:cNvSpPr/>
          <p:nvPr/>
        </p:nvSpPr>
        <p:spPr>
          <a:xfrm>
            <a:off x="826050" y="2821101"/>
            <a:ext cx="68100" cy="6468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" name="Google Shape;213;p21"/>
          <p:cNvSpPr/>
          <p:nvPr/>
        </p:nvSpPr>
        <p:spPr>
          <a:xfrm>
            <a:off x="1013342" y="2889207"/>
            <a:ext cx="33627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7"/>
              <a:buFont typeface="Trebuchet MS"/>
              <a:buNone/>
            </a:pPr>
            <a:r>
              <a:rPr b="1" i="0" lang="en" sz="1257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Via</a:t>
            </a:r>
            <a:endParaRPr i="0" sz="1257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" name="Google Shape;214;p21"/>
          <p:cNvSpPr/>
          <p:nvPr/>
        </p:nvSpPr>
        <p:spPr>
          <a:xfrm>
            <a:off x="1013342" y="3136090"/>
            <a:ext cx="3362700" cy="2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24"/>
              <a:buFont typeface="Calibri"/>
              <a:buNone/>
            </a:pPr>
            <a:r>
              <a:rPr i="0" lang="en" sz="1024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A vertical link between two layers.</a:t>
            </a:r>
            <a:endParaRPr i="0" sz="1024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5" name="Google Shape;215;p21"/>
          <p:cNvSpPr/>
          <p:nvPr/>
        </p:nvSpPr>
        <p:spPr>
          <a:xfrm>
            <a:off x="4614447" y="2821101"/>
            <a:ext cx="3703500" cy="646800"/>
          </a:xfrm>
          <a:prstGeom prst="roundRect">
            <a:avLst>
              <a:gd fmla="val 10526" name="adj"/>
            </a:avLst>
          </a:prstGeom>
          <a:solidFill>
            <a:srgbClr val="C7EAFB"/>
          </a:solidFill>
          <a:ln>
            <a:noFill/>
          </a:ln>
          <a:effectLst>
            <a:outerShdw blurRad="82768" rotWithShape="0" algn="bl" dir="8100000" dist="35472">
              <a:srgbClr val="000000">
                <a:alpha val="16079"/>
              </a:srgbClr>
            </a:outerShdw>
          </a:effectLst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6" name="Google Shape;216;p21"/>
          <p:cNvSpPr/>
          <p:nvPr/>
        </p:nvSpPr>
        <p:spPr>
          <a:xfrm>
            <a:off x="4614447" y="2821101"/>
            <a:ext cx="68100" cy="6468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" name="Google Shape;217;p21"/>
          <p:cNvSpPr/>
          <p:nvPr/>
        </p:nvSpPr>
        <p:spPr>
          <a:xfrm>
            <a:off x="4801739" y="2889207"/>
            <a:ext cx="33627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7"/>
              <a:buFont typeface="Trebuchet MS"/>
              <a:buNone/>
            </a:pPr>
            <a:r>
              <a:rPr b="1" i="0" lang="en" sz="1257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Layer</a:t>
            </a:r>
            <a:endParaRPr i="0" sz="1257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" name="Google Shape;218;p21"/>
          <p:cNvSpPr/>
          <p:nvPr/>
        </p:nvSpPr>
        <p:spPr>
          <a:xfrm>
            <a:off x="4801739" y="3136090"/>
            <a:ext cx="3362700" cy="2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24"/>
              <a:buFont typeface="Calibri"/>
              <a:buNone/>
            </a:pPr>
            <a:r>
              <a:rPr i="0" lang="en" sz="1024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One level of the chip. Chips stack many.</a:t>
            </a:r>
            <a:endParaRPr i="0" sz="1024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" name="Google Shape;219;p21"/>
          <p:cNvSpPr/>
          <p:nvPr/>
        </p:nvSpPr>
        <p:spPr>
          <a:xfrm>
            <a:off x="826050" y="3561751"/>
            <a:ext cx="3703500" cy="646800"/>
          </a:xfrm>
          <a:prstGeom prst="roundRect">
            <a:avLst>
              <a:gd fmla="val 10526" name="adj"/>
            </a:avLst>
          </a:prstGeom>
          <a:solidFill>
            <a:srgbClr val="C7EAFB"/>
          </a:solidFill>
          <a:ln>
            <a:noFill/>
          </a:ln>
          <a:effectLst>
            <a:outerShdw blurRad="82768" rotWithShape="0" algn="bl" dir="8100000" dist="35472">
              <a:srgbClr val="000000">
                <a:alpha val="16079"/>
              </a:srgbClr>
            </a:outerShdw>
          </a:effectLst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" name="Google Shape;220;p21"/>
          <p:cNvSpPr/>
          <p:nvPr/>
        </p:nvSpPr>
        <p:spPr>
          <a:xfrm>
            <a:off x="826050" y="3561751"/>
            <a:ext cx="68100" cy="6468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1013342" y="3629857"/>
            <a:ext cx="33627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7"/>
              <a:buFont typeface="Trebuchet MS"/>
              <a:buNone/>
            </a:pPr>
            <a:r>
              <a:rPr b="1" i="0" lang="en" sz="1257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Mask</a:t>
            </a:r>
            <a:endParaRPr i="0" sz="1257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2" name="Google Shape;222;p21"/>
          <p:cNvSpPr/>
          <p:nvPr/>
        </p:nvSpPr>
        <p:spPr>
          <a:xfrm>
            <a:off x="1013342" y="3876741"/>
            <a:ext cx="3362700" cy="2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24"/>
              <a:buFont typeface="Calibri"/>
              <a:buNone/>
            </a:pPr>
            <a:r>
              <a:rPr i="0" lang="en" sz="1024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A stencil for one layer's wiring pattern.</a:t>
            </a:r>
            <a:endParaRPr i="0" sz="1024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3" name="Google Shape;223;p21"/>
          <p:cNvSpPr/>
          <p:nvPr/>
        </p:nvSpPr>
        <p:spPr>
          <a:xfrm>
            <a:off x="4614447" y="3561751"/>
            <a:ext cx="3703500" cy="646800"/>
          </a:xfrm>
          <a:prstGeom prst="roundRect">
            <a:avLst>
              <a:gd fmla="val 10526" name="adj"/>
            </a:avLst>
          </a:prstGeom>
          <a:solidFill>
            <a:srgbClr val="C7EAFB"/>
          </a:solidFill>
          <a:ln>
            <a:noFill/>
          </a:ln>
          <a:effectLst>
            <a:outerShdw blurRad="82768" rotWithShape="0" algn="bl" dir="8100000" dist="35472">
              <a:srgbClr val="000000">
                <a:alpha val="16079"/>
              </a:srgbClr>
            </a:outerShdw>
          </a:effectLst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" name="Google Shape;224;p21"/>
          <p:cNvSpPr/>
          <p:nvPr/>
        </p:nvSpPr>
        <p:spPr>
          <a:xfrm>
            <a:off x="4614447" y="3561751"/>
            <a:ext cx="68100" cy="6468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txBody>
          <a:bodyPr anchorCtr="0" anchor="ctr" bIns="85100" lIns="85100" spcFirstLastPara="1" rIns="85100" wrap="square" tIns="85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3"/>
              <a:buFont typeface="Arial"/>
              <a:buNone/>
            </a:pPr>
            <a:r>
              <a:t/>
            </a:r>
            <a:endParaRPr i="0" sz="1303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5" name="Google Shape;225;p21"/>
          <p:cNvSpPr/>
          <p:nvPr/>
        </p:nvSpPr>
        <p:spPr>
          <a:xfrm>
            <a:off x="4801739" y="3629857"/>
            <a:ext cx="33627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33D"/>
              </a:buClr>
              <a:buSzPts val="1257"/>
              <a:buFont typeface="Trebuchet MS"/>
              <a:buNone/>
            </a:pPr>
            <a:r>
              <a:rPr b="1" i="0" lang="en" sz="1257" u="none" cap="none" strike="noStrike">
                <a:solidFill>
                  <a:srgbClr val="002855"/>
                </a:solidFill>
                <a:latin typeface="Open Sans"/>
                <a:ea typeface="Open Sans"/>
                <a:cs typeface="Open Sans"/>
                <a:sym typeface="Open Sans"/>
              </a:rPr>
              <a:t>Short circuit</a:t>
            </a:r>
            <a:endParaRPr i="0" sz="1257" u="none" cap="none" strike="noStrike">
              <a:solidFill>
                <a:srgbClr val="00285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" name="Google Shape;226;p21"/>
          <p:cNvSpPr/>
          <p:nvPr/>
        </p:nvSpPr>
        <p:spPr>
          <a:xfrm>
            <a:off x="4801739" y="3876741"/>
            <a:ext cx="3362700" cy="2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024"/>
              <a:buFont typeface="Calibri"/>
              <a:buNone/>
            </a:pPr>
            <a:r>
              <a:rPr i="0" lang="en" sz="1024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Paths touch by mistake — current bypasses the LED.</a:t>
            </a:r>
            <a:endParaRPr i="0" sz="1024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7" name="Google Shape;227;p21"/>
          <p:cNvSpPr/>
          <p:nvPr/>
        </p:nvSpPr>
        <p:spPr>
          <a:xfrm>
            <a:off x="548690" y="4208538"/>
            <a:ext cx="8046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B82"/>
              </a:buClr>
              <a:buSzPts val="1100"/>
              <a:buFont typeface="Calibri"/>
              <a:buNone/>
            </a:pPr>
            <a:r>
              <a:rPr i="1" lang="en" sz="1100" u="none" cap="none" strike="noStrike">
                <a:solidFill>
                  <a:srgbClr val="5A6B82"/>
                </a:solidFill>
                <a:latin typeface="Open Sans"/>
                <a:ea typeface="Open Sans"/>
                <a:cs typeface="Open Sans"/>
                <a:sym typeface="Open Sans"/>
              </a:rPr>
              <a:t>Also worth knowing: semiconductor, nanoscale, etch (carve), deposition (fill).</a:t>
            </a:r>
            <a:endParaRPr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yEngineering Lesson Plan Them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