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7" roundtripDataSignature="AMtx7mhGlwjL6yS0gcwotn/fOfJTQhzf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nline-journals.org/index.php/i-jep/article/view/5366" TargetMode="External"/><Relationship Id="rId3" Type="http://schemas.openxmlformats.org/officeDocument/2006/relationships/hyperlink" Target="https://www.stem.org.uk/resources/community/collection/424831/engineering-habits-mind-primary"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em.org.uk/resources/community/collection/424831/engineering-habits-mind-primary"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em.org.uk/resources/community/collection/424831/engineering-habits-mind-primary"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76" name="Google Shape;176;p14:notes"/>
          <p:cNvSpPr/>
          <p:nvPr>
            <p:ph idx="2" type="sldImg"/>
          </p:nvPr>
        </p:nvSpPr>
        <p:spPr>
          <a:xfrm>
            <a:off x="392113" y="692150"/>
            <a:ext cx="6073775" cy="341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7" name="Google Shape;17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Material bags for teams to build…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1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375"/>
              </a:spcBef>
              <a:spcAft>
                <a:spcPts val="0"/>
              </a:spcAft>
              <a:buSzPts val="1100"/>
              <a:buNone/>
            </a:pPr>
            <a:r>
              <a:rPr lang="en-US" sz="1600">
                <a:solidFill>
                  <a:schemeClr val="dk1"/>
                </a:solidFill>
                <a:latin typeface="Calibri"/>
                <a:ea typeface="Calibri"/>
                <a:cs typeface="Calibri"/>
                <a:sym typeface="Calibri"/>
              </a:rPr>
              <a:t>Consider if your lesson address these EHM and how much emphasis it place on each of the EHM. Emphasize the EHM by using the EHM langage when you can.Systems thinking: Seeing whole systems and parts and how they connect.</a:t>
            </a:r>
            <a:endParaRPr sz="1400">
              <a:solidFill>
                <a:schemeClr val="dk1"/>
              </a:solidFill>
            </a:endParaRPr>
          </a:p>
          <a:p>
            <a:pPr indent="-171450" lvl="1" marL="51435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Problem-finding: identifying and defining a problem. </a:t>
            </a:r>
            <a:endParaRPr sz="1400">
              <a:solidFill>
                <a:schemeClr val="dk1"/>
              </a:solidFill>
            </a:endParaRPr>
          </a:p>
          <a:p>
            <a:pPr indent="-171450" lvl="1" marL="51435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Visualising: manipulating materials and sketching.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Mental rehearsal of practical design solutions </a:t>
            </a:r>
            <a:endParaRPr sz="1600">
              <a:solidFill>
                <a:schemeClr val="dk1"/>
              </a:solidFill>
              <a:latin typeface="Calibri"/>
              <a:ea typeface="Calibri"/>
              <a:cs typeface="Calibri"/>
              <a:sym typeface="Calibri"/>
            </a:endParaRPr>
          </a:p>
          <a:p>
            <a:pPr indent="-330200" lvl="1" marL="914400" rtl="0" algn="l">
              <a:lnSpc>
                <a:spcPct val="90000"/>
              </a:lnSpc>
              <a:spcBef>
                <a:spcPts val="0"/>
              </a:spcBef>
              <a:spcAft>
                <a:spcPts val="0"/>
              </a:spcAft>
              <a:buClr>
                <a:srgbClr val="00B0F0"/>
              </a:buClr>
              <a:buSzPts val="1600"/>
              <a:buChar char="•"/>
            </a:pPr>
            <a:r>
              <a:rPr lang="en-US" sz="1600">
                <a:solidFill>
                  <a:schemeClr val="dk1"/>
                </a:solidFill>
                <a:latin typeface="Calibri"/>
                <a:ea typeface="Calibri"/>
                <a:cs typeface="Calibri"/>
                <a:sym typeface="Calibri"/>
              </a:rPr>
              <a:t>Improving: Persistently trying to make things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better by experimenting, designing, sketching,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and prototyping </a:t>
            </a:r>
            <a:endParaRPr sz="1400">
              <a:solidFill>
                <a:schemeClr val="dk1"/>
              </a:solidFill>
            </a:endParaRPr>
          </a:p>
          <a:p>
            <a:pPr indent="-330200" lvl="1" marL="91440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Creative problem-solving: generating ideas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and solutions with others with many iterations. </a:t>
            </a:r>
            <a:endParaRPr sz="1400">
              <a:solidFill>
                <a:schemeClr val="dk1"/>
              </a:solidFill>
            </a:endParaRPr>
          </a:p>
          <a:p>
            <a:pPr indent="-330200" lvl="1" marL="91440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Adapting: Testing, analysing, reflecting,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&amp; rethinking</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i="1" lang="en-US" sz="1200">
                <a:solidFill>
                  <a:schemeClr val="dk1"/>
                </a:solidFill>
                <a:latin typeface="Calibri"/>
                <a:ea typeface="Calibri"/>
                <a:cs typeface="Calibri"/>
                <a:sym typeface="Calibri"/>
              </a:rPr>
              <a:t>Source: B. Lucas and J. Hanson, Thinking Like an Engineer: Using Engineering Habits of Mind and Signature Pedagogies to Redesign Engineering Education. </a:t>
            </a:r>
            <a:r>
              <a:rPr lang="en-US" sz="1200">
                <a:solidFill>
                  <a:schemeClr val="dk1"/>
                </a:solidFill>
                <a:latin typeface="Calibri"/>
                <a:ea typeface="Calibri"/>
                <a:cs typeface="Calibri"/>
                <a:sym typeface="Calibri"/>
              </a:rPr>
              <a:t>(International Journal of Engineering Pedagogy, Vol 6, No. 2 (2016): </a:t>
            </a:r>
            <a:br>
              <a:rPr lang="en-US" sz="1200">
                <a:solidFill>
                  <a:schemeClr val="dk1"/>
                </a:solidFill>
                <a:latin typeface="Calibri"/>
                <a:ea typeface="Calibri"/>
                <a:cs typeface="Calibri"/>
                <a:sym typeface="Calibri"/>
              </a:rPr>
            </a:br>
            <a:r>
              <a:rPr lang="en-US" sz="1200" u="sng">
                <a:solidFill>
                  <a:schemeClr val="dk1"/>
                </a:solidFill>
                <a:latin typeface="Calibri"/>
                <a:ea typeface="Calibri"/>
                <a:cs typeface="Calibri"/>
                <a:sym typeface="Calibri"/>
                <a:hlinkClick r:id="rId2">
                  <a:extLst>
                    <a:ext uri="{A12FA001-AC4F-418D-AE19-62706E023703}">
                      <ahyp:hlinkClr val="tx"/>
                    </a:ext>
                  </a:extLst>
                </a:hlinkClick>
              </a:rPr>
              <a:t>https://online-journals.org/index.php/i-jep/article/view/5366</a:t>
            </a:r>
            <a:r>
              <a:rPr lang="en-US" sz="1200">
                <a:solidFill>
                  <a:schemeClr val="dk1"/>
                </a:solidFill>
                <a:highlight>
                  <a:schemeClr val="lt1"/>
                </a:highlight>
                <a:latin typeface="Calibri"/>
                <a:ea typeface="Calibri"/>
                <a:cs typeface="Calibri"/>
                <a:sym typeface="Calibri"/>
              </a:rPr>
              <a:t>)</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rPr lang="en-US" sz="1000">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3"/>
              </a:rPr>
              <a:t>https://www.stem.org.uk/resources/community/collection/424831/engineering-habits-mind-primary</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lang="en-US" sz="1000">
                <a:solidFill>
                  <a:schemeClr val="dk1"/>
                </a:solidFill>
                <a:highlight>
                  <a:srgbClr val="FFFFFF"/>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br>
              <a:rPr lang="en-US" sz="1000">
                <a:solidFill>
                  <a:schemeClr val="dk1"/>
                </a:solidFill>
                <a:highlight>
                  <a:srgbClr val="FFFF00"/>
                </a:highlight>
                <a:latin typeface="Century Gothic"/>
                <a:ea typeface="Century Gothic"/>
                <a:cs typeface="Century Gothic"/>
                <a:sym typeface="Century Gothic"/>
              </a:rPr>
            </a:br>
            <a:r>
              <a:rPr lang="en-US" sz="1000">
                <a:solidFill>
                  <a:schemeClr val="dk1"/>
                </a:solidFill>
                <a:highlight>
                  <a:srgbClr val="FFFF00"/>
                </a:highlight>
                <a:latin typeface="Century Gothic"/>
                <a:ea typeface="Century Gothic"/>
                <a:cs typeface="Century Gothic"/>
                <a:sym typeface="Century Gothic"/>
              </a:rPr>
              <a:t>Maybe add in Checklist here???</a:t>
            </a:r>
            <a:endParaRPr sz="1000">
              <a:solidFill>
                <a:schemeClr val="dk1"/>
              </a:solidFill>
              <a:highlight>
                <a:srgbClr val="FFFF00"/>
              </a:highlight>
              <a:latin typeface="Century Gothic"/>
              <a:ea typeface="Century Gothic"/>
              <a:cs typeface="Century Gothic"/>
              <a:sym typeface="Century Gothic"/>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Systems thinking: seeing whole systems and parts and how they connect</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Problem-finding: identifying and defining a problem</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Visualising: manipulating materials and sketching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Improving: persistently trying to make things better by experimenting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Creative problem-solving: generating ideas with many iterations</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Adapting: testing, analysing, reflecting &amp; rethinking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2"/>
              </a:rPr>
              <a:t>https://www.stem.org.uk/resources/community/collection/424831/engineering-habits-mind-primary</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highlight>
                  <a:schemeClr val="lt1"/>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latin typeface="Century Gothic"/>
              <a:ea typeface="Century Gothic"/>
              <a:cs typeface="Century Gothic"/>
              <a:sym typeface="Century Gothic"/>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2"/>
              </a:rPr>
              <a:t>https://www.stem.org.uk/resources/community/collection/424831/engineering-habits-mind-primary</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lang="en-US" sz="1000">
                <a:solidFill>
                  <a:schemeClr val="dk1"/>
                </a:solidFill>
                <a:highlight>
                  <a:srgbClr val="FFFFFF"/>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latin typeface="Century Gothic"/>
              <a:ea typeface="Century Gothic"/>
              <a:cs typeface="Century Gothic"/>
              <a:sym typeface="Century Gothic"/>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31"/>
          <p:cNvSpPr txBox="1"/>
          <p:nvPr>
            <p:ph type="ctrTitle"/>
          </p:nvPr>
        </p:nvSpPr>
        <p:spPr>
          <a:xfrm>
            <a:off x="912541" y="1703998"/>
            <a:ext cx="6858000" cy="75485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Calibri"/>
              <a:buNone/>
              <a:defRPr b="1"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1"/>
          <p:cNvSpPr txBox="1"/>
          <p:nvPr>
            <p:ph idx="1" type="subTitle"/>
          </p:nvPr>
        </p:nvSpPr>
        <p:spPr>
          <a:xfrm>
            <a:off x="912541" y="2527912"/>
            <a:ext cx="6858000" cy="1128713"/>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5" name="Google Shape;15;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18" name="Google Shape;18;p31"/>
          <p:cNvPicPr preferRelativeResize="0"/>
          <p:nvPr/>
        </p:nvPicPr>
        <p:blipFill rotWithShape="1">
          <a:blip r:embed="rId2">
            <a:alphaModFix/>
          </a:blip>
          <a:srcRect b="0" l="0" r="0" t="0"/>
          <a:stretch/>
        </p:blipFill>
        <p:spPr>
          <a:xfrm>
            <a:off x="912541" y="737998"/>
            <a:ext cx="2628900" cy="1011116"/>
          </a:xfrm>
          <a:prstGeom prst="rect">
            <a:avLst/>
          </a:prstGeom>
          <a:noFill/>
          <a:ln>
            <a:noFill/>
          </a:ln>
        </p:spPr>
      </p:pic>
      <p:pic>
        <p:nvPicPr>
          <p:cNvPr descr="A close up of a sign&#10;&#10;Description automatically generated" id="19" name="Google Shape;19;p31"/>
          <p:cNvPicPr preferRelativeResize="0"/>
          <p:nvPr/>
        </p:nvPicPr>
        <p:blipFill rotWithShape="1">
          <a:blip r:embed="rId3">
            <a:alphaModFix/>
          </a:blip>
          <a:srcRect b="0" l="0" r="0" t="0"/>
          <a:stretch/>
        </p:blipFill>
        <p:spPr>
          <a:xfrm>
            <a:off x="7942271" y="4383157"/>
            <a:ext cx="749499" cy="250333"/>
          </a:xfrm>
          <a:prstGeom prst="rect">
            <a:avLst/>
          </a:prstGeom>
          <a:noFill/>
          <a:ln>
            <a:noFill/>
          </a:ln>
        </p:spPr>
      </p:pic>
      <p:pic>
        <p:nvPicPr>
          <p:cNvPr descr="A picture containing dark, black, standing, white&#10;&#10;Description automatically generated" id="20" name="Google Shape;20;p31"/>
          <p:cNvPicPr preferRelativeResize="0"/>
          <p:nvPr/>
        </p:nvPicPr>
        <p:blipFill rotWithShape="1">
          <a:blip r:embed="rId4">
            <a:alphaModFix/>
          </a:blip>
          <a:srcRect b="0" l="0" r="0" t="0"/>
          <a:stretch/>
        </p:blipFill>
        <p:spPr>
          <a:xfrm>
            <a:off x="285451" y="3607729"/>
            <a:ext cx="1245704" cy="1245704"/>
          </a:xfrm>
          <a:prstGeom prst="rect">
            <a:avLst/>
          </a:prstGeom>
          <a:noFill/>
          <a:ln>
            <a:noFill/>
          </a:ln>
        </p:spPr>
      </p:pic>
      <p:pic>
        <p:nvPicPr>
          <p:cNvPr descr="A black sign with white text&#10;&#10;Description automatically generated" id="21" name="Google Shape;21;p31"/>
          <p:cNvPicPr preferRelativeResize="0"/>
          <p:nvPr/>
        </p:nvPicPr>
        <p:blipFill rotWithShape="1">
          <a:blip r:embed="rId5">
            <a:alphaModFix/>
          </a:blip>
          <a:srcRect b="0" l="0" r="0" t="0"/>
          <a:stretch/>
        </p:blipFill>
        <p:spPr>
          <a:xfrm rot="4885537">
            <a:off x="6294830" y="4147816"/>
            <a:ext cx="709795" cy="709795"/>
          </a:xfrm>
          <a:prstGeom prst="rect">
            <a:avLst/>
          </a:prstGeom>
          <a:noFill/>
          <a:ln>
            <a:noFill/>
          </a:ln>
        </p:spPr>
      </p:pic>
      <p:pic>
        <p:nvPicPr>
          <p:cNvPr descr="A black sign with white text&#10;&#10;Description automatically generated" id="22" name="Google Shape;22;p31"/>
          <p:cNvPicPr preferRelativeResize="0"/>
          <p:nvPr/>
        </p:nvPicPr>
        <p:blipFill rotWithShape="1">
          <a:blip r:embed="rId6">
            <a:alphaModFix/>
          </a:blip>
          <a:srcRect b="0" l="0" r="0" t="0"/>
          <a:stretch/>
        </p:blipFill>
        <p:spPr>
          <a:xfrm rot="244428">
            <a:off x="6718550" y="3382497"/>
            <a:ext cx="1309083" cy="1309083"/>
          </a:xfrm>
          <a:prstGeom prst="rect">
            <a:avLst/>
          </a:prstGeom>
          <a:noFill/>
          <a:ln>
            <a:noFill/>
          </a:ln>
        </p:spPr>
      </p:pic>
      <p:pic>
        <p:nvPicPr>
          <p:cNvPr descr="A close up of a logo&#10;&#10;Description automatically generated" id="23" name="Google Shape;23;p31"/>
          <p:cNvPicPr preferRelativeResize="0"/>
          <p:nvPr/>
        </p:nvPicPr>
        <p:blipFill rotWithShape="1">
          <a:blip r:embed="rId7">
            <a:alphaModFix/>
          </a:blip>
          <a:srcRect b="0" l="0" r="0" t="0"/>
          <a:stretch/>
        </p:blipFill>
        <p:spPr>
          <a:xfrm>
            <a:off x="338037" y="357248"/>
            <a:ext cx="810625" cy="8106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4" name="Shape 24"/>
        <p:cNvGrpSpPr/>
        <p:nvPr/>
      </p:nvGrpSpPr>
      <p:grpSpPr>
        <a:xfrm>
          <a:off x="0" y="0"/>
          <a:ext cx="0" cy="0"/>
          <a:chOff x="0" y="0"/>
          <a:chExt cx="0" cy="0"/>
        </a:xfrm>
      </p:grpSpPr>
      <p:sp>
        <p:nvSpPr>
          <p:cNvPr id="25" name="Google Shape;25;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8" name="Google Shape;28;p32"/>
          <p:cNvPicPr preferRelativeResize="0"/>
          <p:nvPr/>
        </p:nvPicPr>
        <p:blipFill rotWithShape="1">
          <a:blip r:embed="rId2">
            <a:alphaModFix/>
          </a:blip>
          <a:srcRect b="0" l="0" r="0" t="0"/>
          <a:stretch/>
        </p:blipFill>
        <p:spPr>
          <a:xfrm flipH="1">
            <a:off x="1513287" y="666977"/>
            <a:ext cx="6117426" cy="3132714"/>
          </a:xfrm>
          <a:prstGeom prst="rect">
            <a:avLst/>
          </a:prstGeom>
          <a:noFill/>
          <a:ln>
            <a:noFill/>
          </a:ln>
        </p:spPr>
      </p:pic>
      <p:sp>
        <p:nvSpPr>
          <p:cNvPr id="29" name="Google Shape;29;p32"/>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pic>
        <p:nvPicPr>
          <p:cNvPr descr="A black sign with white text&#10;&#10;Description automatically generated" id="30" name="Google Shape;30;p32"/>
          <p:cNvPicPr preferRelativeResize="0"/>
          <p:nvPr/>
        </p:nvPicPr>
        <p:blipFill rotWithShape="1">
          <a:blip r:embed="rId3">
            <a:alphaModFix/>
          </a:blip>
          <a:srcRect b="0" l="0" r="0" t="0"/>
          <a:stretch/>
        </p:blipFill>
        <p:spPr>
          <a:xfrm flipH="1">
            <a:off x="359378" y="2884490"/>
            <a:ext cx="1860468" cy="18604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OneColumn">
  <p:cSld name="Content Slide_OneColumn">
    <p:spTree>
      <p:nvGrpSpPr>
        <p:cNvPr id="31" name="Shape 31"/>
        <p:cNvGrpSpPr/>
        <p:nvPr/>
      </p:nvGrpSpPr>
      <p:grpSpPr>
        <a:xfrm>
          <a:off x="0" y="0"/>
          <a:ext cx="0" cy="0"/>
          <a:chOff x="0" y="0"/>
          <a:chExt cx="0" cy="0"/>
        </a:xfrm>
      </p:grpSpPr>
      <p:sp>
        <p:nvSpPr>
          <p:cNvPr id="32" name="Google Shape;32;p33"/>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33" name="Google Shape;33;p33"/>
          <p:cNvGrpSpPr/>
          <p:nvPr/>
        </p:nvGrpSpPr>
        <p:grpSpPr>
          <a:xfrm>
            <a:off x="6536078" y="4234070"/>
            <a:ext cx="2155692" cy="418490"/>
            <a:chOff x="8714770" y="5645427"/>
            <a:chExt cx="2874255" cy="557986"/>
          </a:xfrm>
        </p:grpSpPr>
        <p:pic>
          <p:nvPicPr>
            <p:cNvPr id="34" name="Google Shape;34;p33"/>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35" name="Google Shape;35;p33"/>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36" name="Google Shape;36;p33"/>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37" name="Google Shape;37;p33"/>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black sign with white text&#10;&#10;Description automatically generated" id="38" name="Google Shape;38;p33"/>
          <p:cNvPicPr preferRelativeResize="0"/>
          <p:nvPr/>
        </p:nvPicPr>
        <p:blipFill rotWithShape="1">
          <a:blip r:embed="rId4">
            <a:alphaModFix/>
          </a:blip>
          <a:srcRect b="0" l="0" r="0" t="0"/>
          <a:stretch/>
        </p:blipFill>
        <p:spPr>
          <a:xfrm flipH="1" rot="-3433455">
            <a:off x="216824" y="4147602"/>
            <a:ext cx="637762" cy="637762"/>
          </a:xfrm>
          <a:prstGeom prst="rect">
            <a:avLst/>
          </a:prstGeom>
          <a:noFill/>
          <a:ln>
            <a:noFill/>
          </a:ln>
        </p:spPr>
      </p:pic>
      <p:pic>
        <p:nvPicPr>
          <p:cNvPr id="39" name="Google Shape;39;p33"/>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40" name="Google Shape;40;p33"/>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TwoColumns">
  <p:cSld name="Content Slide_TwoColumns">
    <p:spTree>
      <p:nvGrpSpPr>
        <p:cNvPr id="41" name="Shape 41"/>
        <p:cNvGrpSpPr/>
        <p:nvPr/>
      </p:nvGrpSpPr>
      <p:grpSpPr>
        <a:xfrm>
          <a:off x="0" y="0"/>
          <a:ext cx="0" cy="0"/>
          <a:chOff x="0" y="0"/>
          <a:chExt cx="0" cy="0"/>
        </a:xfrm>
      </p:grpSpPr>
      <p:grpSp>
        <p:nvGrpSpPr>
          <p:cNvPr id="42" name="Google Shape;42;p34"/>
          <p:cNvGrpSpPr/>
          <p:nvPr/>
        </p:nvGrpSpPr>
        <p:grpSpPr>
          <a:xfrm>
            <a:off x="6536078" y="4234070"/>
            <a:ext cx="2155692" cy="418490"/>
            <a:chOff x="8714770" y="5645427"/>
            <a:chExt cx="2874255" cy="557986"/>
          </a:xfrm>
        </p:grpSpPr>
        <p:pic>
          <p:nvPicPr>
            <p:cNvPr id="43" name="Google Shape;43;p34"/>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44" name="Google Shape;44;p34"/>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45" name="Google Shape;45;p34"/>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46" name="Google Shape;46;p34"/>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7" name="Google Shape;47;p34"/>
          <p:cNvSpPr txBox="1"/>
          <p:nvPr>
            <p:ph idx="1" type="body"/>
          </p:nvPr>
        </p:nvSpPr>
        <p:spPr>
          <a:xfrm>
            <a:off x="639815" y="1137121"/>
            <a:ext cx="3932185" cy="3096949"/>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34"/>
          <p:cNvSpPr txBox="1"/>
          <p:nvPr>
            <p:ph idx="2" type="body"/>
          </p:nvPr>
        </p:nvSpPr>
        <p:spPr>
          <a:xfrm>
            <a:off x="4654254" y="1137121"/>
            <a:ext cx="3932185" cy="3096949"/>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A black sign with white text&#10;&#10;Description automatically generated" id="49" name="Google Shape;49;p34"/>
          <p:cNvPicPr preferRelativeResize="0"/>
          <p:nvPr/>
        </p:nvPicPr>
        <p:blipFill rotWithShape="1">
          <a:blip r:embed="rId4">
            <a:alphaModFix/>
          </a:blip>
          <a:srcRect b="0" l="0" r="0" t="0"/>
          <a:stretch/>
        </p:blipFill>
        <p:spPr>
          <a:xfrm flipH="1" rot="-3433455">
            <a:off x="216824" y="4147602"/>
            <a:ext cx="637762" cy="637762"/>
          </a:xfrm>
          <a:prstGeom prst="rect">
            <a:avLst/>
          </a:prstGeom>
          <a:noFill/>
          <a:ln>
            <a:noFill/>
          </a:ln>
        </p:spPr>
      </p:pic>
      <p:pic>
        <p:nvPicPr>
          <p:cNvPr id="50" name="Google Shape;50;p34"/>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51" name="Google Shape;51;p34"/>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320 Teal">
  <p:cSld name="1_Title Slide 320 Teal">
    <p:spTree>
      <p:nvGrpSpPr>
        <p:cNvPr id="52" name="Shape 52"/>
        <p:cNvGrpSpPr/>
        <p:nvPr/>
      </p:nvGrpSpPr>
      <p:grpSpPr>
        <a:xfrm>
          <a:off x="0" y="0"/>
          <a:ext cx="0" cy="0"/>
          <a:chOff x="0" y="0"/>
          <a:chExt cx="0" cy="0"/>
        </a:xfrm>
      </p:grpSpPr>
      <p:sp>
        <p:nvSpPr>
          <p:cNvPr id="53" name="Google Shape;53;p35"/>
          <p:cNvSpPr txBox="1"/>
          <p:nvPr>
            <p:ph idx="12" type="sldNum"/>
          </p:nvPr>
        </p:nvSpPr>
        <p:spPr>
          <a:xfrm>
            <a:off x="385321" y="4654044"/>
            <a:ext cx="486659"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p35"/>
          <p:cNvSpPr txBox="1"/>
          <p:nvPr>
            <p:ph type="ctrTitle"/>
          </p:nvPr>
        </p:nvSpPr>
        <p:spPr>
          <a:xfrm>
            <a:off x="685800" y="3138060"/>
            <a:ext cx="7772400" cy="52298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CB6C0"/>
              </a:buClr>
              <a:buSzPts val="3300"/>
              <a:buFont typeface="Calibri"/>
              <a:buNone/>
              <a:defRPr i="0" sz="3300">
                <a:solidFill>
                  <a:srgbClr val="2CB6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 type="subTitle"/>
          </p:nvPr>
        </p:nvSpPr>
        <p:spPr>
          <a:xfrm>
            <a:off x="685800" y="3730100"/>
            <a:ext cx="7772400" cy="956810"/>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rgbClr val="7F7F7F"/>
              </a:buClr>
              <a:buSzPts val="2100"/>
              <a:buNone/>
              <a:defRPr b="1" i="1" sz="2100">
                <a:solidFill>
                  <a:srgbClr val="7F7F7F"/>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6" name="Shape 56"/>
        <p:cNvGrpSpPr/>
        <p:nvPr/>
      </p:nvGrpSpPr>
      <p:grpSpPr>
        <a:xfrm>
          <a:off x="0" y="0"/>
          <a:ext cx="0" cy="0"/>
          <a:chOff x="0" y="0"/>
          <a:chExt cx="0" cy="0"/>
        </a:xfrm>
      </p:grpSpPr>
      <p:sp>
        <p:nvSpPr>
          <p:cNvPr id="57" name="Google Shape;57;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36"/>
          <p:cNvPicPr preferRelativeResize="0"/>
          <p:nvPr/>
        </p:nvPicPr>
        <p:blipFill rotWithShape="1">
          <a:blip r:embed="rId2">
            <a:alphaModFix/>
          </a:blip>
          <a:srcRect b="0" l="0" r="0" t="0"/>
          <a:stretch/>
        </p:blipFill>
        <p:spPr>
          <a:xfrm flipH="1">
            <a:off x="1513287" y="666977"/>
            <a:ext cx="6117426" cy="3132714"/>
          </a:xfrm>
          <a:prstGeom prst="rect">
            <a:avLst/>
          </a:prstGeom>
          <a:noFill/>
          <a:ln>
            <a:noFill/>
          </a:ln>
        </p:spPr>
      </p:pic>
      <p:sp>
        <p:nvSpPr>
          <p:cNvPr id="61" name="Google Shape;61;p36"/>
          <p:cNvSpPr txBox="1"/>
          <p:nvPr>
            <p:ph type="ctrTitle"/>
          </p:nvPr>
        </p:nvSpPr>
        <p:spPr>
          <a:xfrm>
            <a:off x="1541759" y="972231"/>
            <a:ext cx="6003267" cy="77248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2800"/>
              <a:buFont typeface="Calibri"/>
              <a:buNone/>
              <a:defRPr b="1"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6"/>
          <p:cNvSpPr txBox="1"/>
          <p:nvPr>
            <p:ph idx="1" type="subTitle"/>
          </p:nvPr>
        </p:nvSpPr>
        <p:spPr>
          <a:xfrm>
            <a:off x="1534641" y="1691411"/>
            <a:ext cx="6096072" cy="1020876"/>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pic>
        <p:nvPicPr>
          <p:cNvPr descr="A black sign with white text&#10;&#10;Description automatically generated" id="63" name="Google Shape;63;p36"/>
          <p:cNvPicPr preferRelativeResize="0"/>
          <p:nvPr/>
        </p:nvPicPr>
        <p:blipFill rotWithShape="1">
          <a:blip r:embed="rId3">
            <a:alphaModFix/>
          </a:blip>
          <a:srcRect b="0" l="0" r="0" t="0"/>
          <a:stretch/>
        </p:blipFill>
        <p:spPr>
          <a:xfrm flipH="1">
            <a:off x="359378" y="2884490"/>
            <a:ext cx="1860468" cy="18604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Subhead">
  <p:cSld name="Content Slide_Subhead">
    <p:spTree>
      <p:nvGrpSpPr>
        <p:cNvPr id="64" name="Shape 64"/>
        <p:cNvGrpSpPr/>
        <p:nvPr/>
      </p:nvGrpSpPr>
      <p:grpSpPr>
        <a:xfrm>
          <a:off x="0" y="0"/>
          <a:ext cx="0" cy="0"/>
          <a:chOff x="0" y="0"/>
          <a:chExt cx="0" cy="0"/>
        </a:xfrm>
      </p:grpSpPr>
      <p:sp>
        <p:nvSpPr>
          <p:cNvPr id="65" name="Google Shape;65;p37"/>
          <p:cNvSpPr txBox="1"/>
          <p:nvPr>
            <p:ph idx="1" type="body"/>
          </p:nvPr>
        </p:nvSpPr>
        <p:spPr>
          <a:xfrm>
            <a:off x="639815" y="1533381"/>
            <a:ext cx="7938882" cy="2563783"/>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66" name="Google Shape;66;p37"/>
          <p:cNvGrpSpPr/>
          <p:nvPr/>
        </p:nvGrpSpPr>
        <p:grpSpPr>
          <a:xfrm>
            <a:off x="6536078" y="4234070"/>
            <a:ext cx="2155692" cy="418490"/>
            <a:chOff x="8714770" y="5645427"/>
            <a:chExt cx="2874255" cy="557986"/>
          </a:xfrm>
        </p:grpSpPr>
        <p:pic>
          <p:nvPicPr>
            <p:cNvPr id="67" name="Google Shape;67;p37"/>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68" name="Google Shape;68;p37"/>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69" name="Google Shape;69;p37"/>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70" name="Google Shape;70;p37"/>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71" name="Google Shape;71;p37"/>
          <p:cNvPicPr preferRelativeResize="0"/>
          <p:nvPr/>
        </p:nvPicPr>
        <p:blipFill rotWithShape="1">
          <a:blip r:embed="rId4">
            <a:alphaModFix/>
          </a:blip>
          <a:srcRect b="0" l="1" r="-5268" t="0"/>
          <a:stretch/>
        </p:blipFill>
        <p:spPr>
          <a:xfrm>
            <a:off x="349097" y="760480"/>
            <a:ext cx="8860735" cy="270557"/>
          </a:xfrm>
          <a:prstGeom prst="rect">
            <a:avLst/>
          </a:prstGeom>
          <a:noFill/>
          <a:ln>
            <a:noFill/>
          </a:ln>
        </p:spPr>
      </p:pic>
      <p:sp>
        <p:nvSpPr>
          <p:cNvPr id="72" name="Google Shape;72;p37"/>
          <p:cNvSpPr txBox="1"/>
          <p:nvPr>
            <p:ph idx="2" type="body"/>
          </p:nvPr>
        </p:nvSpPr>
        <p:spPr>
          <a:xfrm>
            <a:off x="639424" y="1130318"/>
            <a:ext cx="7938882" cy="3478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6394"/>
              </a:buClr>
              <a:buSzPts val="2100"/>
              <a:buNone/>
              <a:defRPr b="1" i="1">
                <a:solidFill>
                  <a:srgbClr val="006394"/>
                </a:solidFill>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800"/>
              <a:buNone/>
              <a:defRPr/>
            </a:lvl2pPr>
            <a:lvl3pPr indent="-228600" lvl="2" marL="1371600" algn="l">
              <a:lnSpc>
                <a:spcPct val="90000"/>
              </a:lnSpc>
              <a:spcBef>
                <a:spcPts val="375"/>
              </a:spcBef>
              <a:spcAft>
                <a:spcPts val="0"/>
              </a:spcAft>
              <a:buClr>
                <a:schemeClr val="dk1"/>
              </a:buClr>
              <a:buSzPts val="1500"/>
              <a:buNone/>
              <a:defRPr/>
            </a:lvl3pPr>
            <a:lvl4pPr indent="-228600" lvl="3" marL="1828800" algn="l">
              <a:lnSpc>
                <a:spcPct val="90000"/>
              </a:lnSpc>
              <a:spcBef>
                <a:spcPts val="375"/>
              </a:spcBef>
              <a:spcAft>
                <a:spcPts val="0"/>
              </a:spcAft>
              <a:buClr>
                <a:schemeClr val="dk1"/>
              </a:buClr>
              <a:buSzPts val="135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 name="Google Shape;73;p3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close up of a sign&#10;&#10;Description automatically generated" id="74" name="Google Shape;74;p37"/>
          <p:cNvPicPr preferRelativeResize="0"/>
          <p:nvPr/>
        </p:nvPicPr>
        <p:blipFill rotWithShape="1">
          <a:blip r:embed="rId5">
            <a:alphaModFix/>
          </a:blip>
          <a:srcRect b="0" l="0" r="0" t="0"/>
          <a:stretch/>
        </p:blipFill>
        <p:spPr>
          <a:xfrm rot="-1606048">
            <a:off x="252398" y="3946366"/>
            <a:ext cx="774833" cy="7748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Subhead_TwoColumn">
  <p:cSld name="Content Slide_Subhead_TwoColumn">
    <p:spTree>
      <p:nvGrpSpPr>
        <p:cNvPr id="75" name="Shape 75"/>
        <p:cNvGrpSpPr/>
        <p:nvPr/>
      </p:nvGrpSpPr>
      <p:grpSpPr>
        <a:xfrm>
          <a:off x="0" y="0"/>
          <a:ext cx="0" cy="0"/>
          <a:chOff x="0" y="0"/>
          <a:chExt cx="0" cy="0"/>
        </a:xfrm>
      </p:grpSpPr>
      <p:grpSp>
        <p:nvGrpSpPr>
          <p:cNvPr id="76" name="Google Shape;76;p38"/>
          <p:cNvGrpSpPr/>
          <p:nvPr/>
        </p:nvGrpSpPr>
        <p:grpSpPr>
          <a:xfrm>
            <a:off x="6536078" y="4234070"/>
            <a:ext cx="2155692" cy="418490"/>
            <a:chOff x="8714770" y="5645427"/>
            <a:chExt cx="2874255" cy="557986"/>
          </a:xfrm>
        </p:grpSpPr>
        <p:pic>
          <p:nvPicPr>
            <p:cNvPr id="77" name="Google Shape;77;p38"/>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78" name="Google Shape;78;p38"/>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79" name="Google Shape;79;p38"/>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80" name="Google Shape;80;p38"/>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1" name="Google Shape;81;p38"/>
          <p:cNvSpPr txBox="1"/>
          <p:nvPr>
            <p:ph idx="1" type="body"/>
          </p:nvPr>
        </p:nvSpPr>
        <p:spPr>
          <a:xfrm>
            <a:off x="639815" y="1533380"/>
            <a:ext cx="3932185" cy="2435697"/>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38"/>
          <p:cNvSpPr txBox="1"/>
          <p:nvPr>
            <p:ph idx="2" type="body"/>
          </p:nvPr>
        </p:nvSpPr>
        <p:spPr>
          <a:xfrm>
            <a:off x="639424" y="1130317"/>
            <a:ext cx="7938882" cy="3478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6394"/>
              </a:buClr>
              <a:buSzPts val="2100"/>
              <a:buNone/>
              <a:defRPr b="1" i="1">
                <a:solidFill>
                  <a:srgbClr val="006394"/>
                </a:solidFill>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800"/>
              <a:buNone/>
              <a:defRPr/>
            </a:lvl2pPr>
            <a:lvl3pPr indent="-228600" lvl="2" marL="1371600" algn="l">
              <a:lnSpc>
                <a:spcPct val="90000"/>
              </a:lnSpc>
              <a:spcBef>
                <a:spcPts val="375"/>
              </a:spcBef>
              <a:spcAft>
                <a:spcPts val="0"/>
              </a:spcAft>
              <a:buClr>
                <a:schemeClr val="dk1"/>
              </a:buClr>
              <a:buSzPts val="1500"/>
              <a:buNone/>
              <a:defRPr/>
            </a:lvl3pPr>
            <a:lvl4pPr indent="-228600" lvl="3" marL="1828800" algn="l">
              <a:lnSpc>
                <a:spcPct val="90000"/>
              </a:lnSpc>
              <a:spcBef>
                <a:spcPts val="375"/>
              </a:spcBef>
              <a:spcAft>
                <a:spcPts val="0"/>
              </a:spcAft>
              <a:buClr>
                <a:schemeClr val="dk1"/>
              </a:buClr>
              <a:buSzPts val="135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38"/>
          <p:cNvSpPr txBox="1"/>
          <p:nvPr>
            <p:ph idx="3" type="body"/>
          </p:nvPr>
        </p:nvSpPr>
        <p:spPr>
          <a:xfrm>
            <a:off x="4654254" y="1533380"/>
            <a:ext cx="3932185" cy="2435697"/>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A close up of a sign&#10;&#10;Description automatically generated" id="84" name="Google Shape;84;p38"/>
          <p:cNvPicPr preferRelativeResize="0"/>
          <p:nvPr/>
        </p:nvPicPr>
        <p:blipFill rotWithShape="1">
          <a:blip r:embed="rId4">
            <a:alphaModFix/>
          </a:blip>
          <a:srcRect b="0" l="0" r="0" t="0"/>
          <a:stretch/>
        </p:blipFill>
        <p:spPr>
          <a:xfrm rot="-1606048">
            <a:off x="252398" y="3946366"/>
            <a:ext cx="774833" cy="774833"/>
          </a:xfrm>
          <a:prstGeom prst="rect">
            <a:avLst/>
          </a:prstGeom>
          <a:noFill/>
          <a:ln>
            <a:noFill/>
          </a:ln>
        </p:spPr>
      </p:pic>
      <p:pic>
        <p:nvPicPr>
          <p:cNvPr id="85" name="Google Shape;85;p38"/>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86" name="Google Shape;86;p38"/>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Slide_Subhead_TwoColumns">
  <p:cSld name="1_Content Slide_Subhead_TwoColumns">
    <p:spTree>
      <p:nvGrpSpPr>
        <p:cNvPr id="87" name="Shape 87"/>
        <p:cNvGrpSpPr/>
        <p:nvPr/>
      </p:nvGrpSpPr>
      <p:grpSpPr>
        <a:xfrm>
          <a:off x="0" y="0"/>
          <a:ext cx="0" cy="0"/>
          <a:chOff x="0" y="0"/>
          <a:chExt cx="0" cy="0"/>
        </a:xfrm>
      </p:grpSpPr>
      <p:grpSp>
        <p:nvGrpSpPr>
          <p:cNvPr id="88" name="Google Shape;88;p39"/>
          <p:cNvGrpSpPr/>
          <p:nvPr/>
        </p:nvGrpSpPr>
        <p:grpSpPr>
          <a:xfrm>
            <a:off x="6536078" y="4234070"/>
            <a:ext cx="2155692" cy="418490"/>
            <a:chOff x="8714770" y="5645427"/>
            <a:chExt cx="2874255" cy="557986"/>
          </a:xfrm>
        </p:grpSpPr>
        <p:pic>
          <p:nvPicPr>
            <p:cNvPr id="89" name="Google Shape;89;p39"/>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90" name="Google Shape;90;p39"/>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91" name="Google Shape;91;p39"/>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92" name="Google Shape;92;p39"/>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93" name="Google Shape;93;p39"/>
          <p:cNvPicPr preferRelativeResize="0"/>
          <p:nvPr/>
        </p:nvPicPr>
        <p:blipFill rotWithShape="1">
          <a:blip r:embed="rId4">
            <a:alphaModFix/>
          </a:blip>
          <a:srcRect b="0" l="0" r="0" t="0"/>
          <a:stretch/>
        </p:blipFill>
        <p:spPr>
          <a:xfrm>
            <a:off x="1528396" y="193238"/>
            <a:ext cx="6087207" cy="4565406"/>
          </a:xfrm>
          <a:prstGeom prst="rect">
            <a:avLst/>
          </a:prstGeom>
          <a:noFill/>
          <a:ln>
            <a:noFill/>
          </a:ln>
        </p:spPr>
      </p:pic>
      <p:pic>
        <p:nvPicPr>
          <p:cNvPr descr="A black sign with white text&#10;&#10;Description automatically generated" id="94" name="Google Shape;94;p39"/>
          <p:cNvPicPr preferRelativeResize="0"/>
          <p:nvPr/>
        </p:nvPicPr>
        <p:blipFill rotWithShape="1">
          <a:blip r:embed="rId5">
            <a:alphaModFix/>
          </a:blip>
          <a:srcRect b="0" l="0" r="0" t="0"/>
          <a:stretch/>
        </p:blipFill>
        <p:spPr>
          <a:xfrm flipH="1" rot="-3433455">
            <a:off x="216824" y="4147602"/>
            <a:ext cx="637762" cy="6377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screenshot of a cell phone&#10;&#10;Description automatically generated" id="11" name="Google Shape;11;p30"/>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b0ISWaNoz-c" TargetMode="External"/><Relationship Id="rId4" Type="http://schemas.openxmlformats.org/officeDocument/2006/relationships/image" Target="../media/image20.jpg"/><Relationship Id="rId5" Type="http://schemas.openxmlformats.org/officeDocument/2006/relationships/hyperlink" Target="http://www.youtube.com/watch?v=b0ISWaNoz-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rive.google.com/file/d/0B1e9rTlM5bVHMkZvNm51cFRxMXRNVHdwRjBONkExT2tid0Fn/vie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nbclearn.com/portal/site/learn/cuecard/4727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H9VDkvgGmVo" TargetMode="External"/><Relationship Id="rId4" Type="http://schemas.openxmlformats.org/officeDocument/2006/relationships/image" Target="../media/image19.jpg"/><Relationship Id="rId5" Type="http://schemas.openxmlformats.org/officeDocument/2006/relationships/hyperlink" Target="http://www.youtube.com/watch?v=H9VDkvgGmV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tryengineering.org/profile/civil-engineering/" TargetMode="External"/><Relationship Id="rId4" Type="http://schemas.openxmlformats.org/officeDocument/2006/relationships/hyperlink" Target="https://tryengineering.org/profile/civil-engineering/" TargetMode="External"/><Relationship Id="rId5" Type="http://schemas.openxmlformats.org/officeDocument/2006/relationships/hyperlink" Target="https://drive.google.com/file/d/0B1e9rTlM5bVHMkZvNm51cFRxMXRNVHdwRjBONkExT2tid0Fn/view" TargetMode="External"/><Relationship Id="rId6" Type="http://schemas.openxmlformats.org/officeDocument/2006/relationships/hyperlink" Target="https://drive.google.com/file/d/0B1e9rTlM5bVHMkZvNm51cFRxMXRNVHdwRjBONkExT2tid0Fn/view" TargetMode="External"/><Relationship Id="rId7"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hyperlink" Target="https://online-journals.org/index.php/i-jep/article/view/5366"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greatachievements.org/" TargetMode="External"/><Relationship Id="rId4" Type="http://schemas.openxmlformats.org/officeDocument/2006/relationships/hyperlink" Target="http://www.greatachievements.org/" TargetMode="External"/><Relationship Id="rId5"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engineeringchallenges.org/" TargetMode="Externa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tryengineering.org/" TargetMode="External"/><Relationship Id="rId4" Type="http://schemas.openxmlformats.org/officeDocument/2006/relationships/hyperlink" Target="https://tryengineering.org/" TargetMode="External"/><Relationship Id="rId5" Type="http://schemas.openxmlformats.org/officeDocument/2006/relationships/image" Target="../media/image2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youtube.com/watch?v=BAV3DEfB7c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BAV3DEfB7c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ctrTitle"/>
          </p:nvPr>
        </p:nvSpPr>
        <p:spPr>
          <a:xfrm>
            <a:off x="912541" y="1703998"/>
            <a:ext cx="6858000" cy="75485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520"/>
              <a:buFont typeface="Calibri"/>
              <a:buNone/>
            </a:pPr>
            <a:r>
              <a:t/>
            </a:r>
            <a:endParaRPr sz="2520"/>
          </a:p>
          <a:p>
            <a:pPr indent="0" lvl="0" marL="0" rtl="0" algn="l">
              <a:lnSpc>
                <a:spcPct val="90000"/>
              </a:lnSpc>
              <a:spcBef>
                <a:spcPts val="0"/>
              </a:spcBef>
              <a:spcAft>
                <a:spcPts val="0"/>
              </a:spcAft>
              <a:buClr>
                <a:schemeClr val="dk1"/>
              </a:buClr>
              <a:buSzPts val="2520"/>
              <a:buFont typeface="Calibri"/>
              <a:buNone/>
            </a:pPr>
            <a:r>
              <a:rPr lang="en-US" sz="2520"/>
              <a:t>Lesson Plan:</a:t>
            </a:r>
            <a:endParaRPr sz="2520"/>
          </a:p>
        </p:txBody>
      </p:sp>
      <p:sp>
        <p:nvSpPr>
          <p:cNvPr id="100" name="Google Shape;100;p1"/>
          <p:cNvSpPr txBox="1"/>
          <p:nvPr>
            <p:ph idx="1" type="subTitle"/>
          </p:nvPr>
        </p:nvSpPr>
        <p:spPr>
          <a:xfrm>
            <a:off x="912541" y="2527912"/>
            <a:ext cx="6858000" cy="11287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F0"/>
              </a:buClr>
              <a:buSzPts val="3600"/>
              <a:buNone/>
            </a:pPr>
            <a:r>
              <a:rPr lang="en-US"/>
              <a:t>Downhill Skier</a:t>
            </a:r>
            <a:endParaRPr/>
          </a:p>
        </p:txBody>
      </p:sp>
      <p:sp>
        <p:nvSpPr>
          <p:cNvPr id="101" name="Google Shape;101;p1"/>
          <p:cNvSpPr/>
          <p:nvPr/>
        </p:nvSpPr>
        <p:spPr>
          <a:xfrm rot="-5400000">
            <a:off x="5927418" y="861795"/>
            <a:ext cx="1853077" cy="2638004"/>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02" name="Google Shape;102;p1"/>
          <p:cNvPicPr preferRelativeResize="0"/>
          <p:nvPr/>
        </p:nvPicPr>
        <p:blipFill rotWithShape="1">
          <a:blip r:embed="rId3">
            <a:alphaModFix/>
          </a:blip>
          <a:srcRect b="0" l="0" r="0" t="0"/>
          <a:stretch/>
        </p:blipFill>
        <p:spPr>
          <a:xfrm>
            <a:off x="5663331" y="1394984"/>
            <a:ext cx="2381250" cy="1571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Engineering Design Process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69" name="Google Shape;169;p13"/>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The Engineering Design Process</a:t>
            </a:r>
            <a:endParaRPr/>
          </a:p>
        </p:txBody>
      </p:sp>
      <p:sp>
        <p:nvSpPr>
          <p:cNvPr id="170" name="Google Shape;170;p13"/>
          <p:cNvSpPr/>
          <p:nvPr/>
        </p:nvSpPr>
        <p:spPr>
          <a:xfrm>
            <a:off x="830181" y="1106907"/>
            <a:ext cx="4206240" cy="323981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From brainstorming ideas to testing prototypes, iterating through the design process helps engineers to develop more creative products and processes. &#10;&#10;TeachEngineering has over 1,500 FREE lessons and activities. Visit https://www.teachengineering.org/ for more!&#10;&#10;Music: Italian Afternoon - Twin Musicom&#10;&#10;You’re free to use this song in any of your videos, but you must include the following in your video description:&#10;Italian Afternoon by Twin Musicom is licensed under a Creative Commons Attribution license (https://creativecommons.org/licenses/by/4.0/)&#10;Artist: http://www.twinmusicom.org/" id="171" name="Google Shape;171;p13" title="Engineering Design Process">
            <a:hlinkClick r:id="rId3"/>
          </p:cNvPr>
          <p:cNvPicPr preferRelativeResize="0"/>
          <p:nvPr/>
        </p:nvPicPr>
        <p:blipFill rotWithShape="1">
          <a:blip r:embed="rId4">
            <a:alphaModFix/>
          </a:blip>
          <a:srcRect b="0" l="0" r="0" t="0"/>
          <a:stretch/>
        </p:blipFill>
        <p:spPr>
          <a:xfrm>
            <a:off x="918341" y="1226277"/>
            <a:ext cx="4023360" cy="3029584"/>
          </a:xfrm>
          <a:prstGeom prst="rect">
            <a:avLst/>
          </a:prstGeom>
          <a:noFill/>
          <a:ln>
            <a:noFill/>
          </a:ln>
        </p:spPr>
      </p:pic>
      <p:sp>
        <p:nvSpPr>
          <p:cNvPr id="172" name="Google Shape;172;p13"/>
          <p:cNvSpPr txBox="1"/>
          <p:nvPr/>
        </p:nvSpPr>
        <p:spPr>
          <a:xfrm>
            <a:off x="5260196" y="1886231"/>
            <a:ext cx="3157200" cy="172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Learn about the engineering design process (EDP). The process engineers use to solve problems.</a:t>
            </a:r>
            <a:br>
              <a:rPr b="0" i="0" lang="en-US" sz="2000" u="none" cap="none" strike="noStrike">
                <a:solidFill>
                  <a:schemeClr val="dk1"/>
                </a:solidFill>
                <a:latin typeface="Calibri"/>
                <a:ea typeface="Calibri"/>
                <a:cs typeface="Calibri"/>
                <a:sym typeface="Calibri"/>
              </a:rPr>
            </a:br>
            <a:r>
              <a:rPr b="0" i="1" lang="en-US" sz="1400" u="none" cap="none" strike="noStrike">
                <a:solidFill>
                  <a:schemeClr val="dk1"/>
                </a:solidFill>
                <a:latin typeface="Calibri"/>
                <a:ea typeface="Calibri"/>
                <a:cs typeface="Calibri"/>
                <a:sym typeface="Calibri"/>
              </a:rPr>
              <a:t>(Video 1:47)</a:t>
            </a:r>
            <a:br>
              <a:rPr b="0" i="1" lang="en-US" sz="1400" u="none" cap="none" strike="noStrike">
                <a:solidFill>
                  <a:schemeClr val="dk1"/>
                </a:solidFill>
                <a:latin typeface="Calibri"/>
                <a:ea typeface="Calibri"/>
                <a:cs typeface="Calibri"/>
                <a:sym typeface="Calibri"/>
              </a:rPr>
            </a:br>
            <a:br>
              <a:rPr b="0" i="1" lang="en-US" sz="1400" u="none" cap="none" strike="noStrike">
                <a:solidFill>
                  <a:schemeClr val="dk1"/>
                </a:solidFill>
                <a:latin typeface="Calibri"/>
                <a:ea typeface="Calibri"/>
                <a:cs typeface="Calibri"/>
                <a:sym typeface="Calibri"/>
              </a:rPr>
            </a:br>
            <a:endParaRPr b="0" i="1" sz="1400" u="none" cap="none" strike="noStrike">
              <a:solidFill>
                <a:schemeClr val="dk1"/>
              </a:solidFill>
              <a:highlight>
                <a:srgbClr val="FFFF00"/>
              </a:highlight>
              <a:latin typeface="Calibri"/>
              <a:ea typeface="Calibri"/>
              <a:cs typeface="Calibri"/>
              <a:sym typeface="Calibri"/>
            </a:endParaRPr>
          </a:p>
        </p:txBody>
      </p:sp>
      <p:sp>
        <p:nvSpPr>
          <p:cNvPr id="173" name="Google Shape;173;p13"/>
          <p:cNvSpPr txBox="1"/>
          <p:nvPr/>
        </p:nvSpPr>
        <p:spPr>
          <a:xfrm>
            <a:off x="782052" y="4463329"/>
            <a:ext cx="4608095" cy="41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1" lang="en-US" sz="800" u="none" cap="none" strike="noStrike">
                <a:solidFill>
                  <a:schemeClr val="dk1"/>
                </a:solidFill>
                <a:latin typeface="Calibri"/>
                <a:ea typeface="Calibri"/>
                <a:cs typeface="Calibri"/>
                <a:sym typeface="Calibri"/>
              </a:rPr>
              <a:t>Source: TeachEngineering YouTube Channel </a:t>
            </a:r>
            <a:r>
              <a:rPr b="0" i="1" lang="en-US" sz="800" u="sng" cap="none" strike="noStrike">
                <a:solidFill>
                  <a:srgbClr val="000000"/>
                </a:solidFill>
                <a:latin typeface="Arial"/>
                <a:ea typeface="Arial"/>
                <a:cs typeface="Arial"/>
                <a:sym typeface="Arial"/>
                <a:hlinkClick r:id="rId5">
                  <a:extLst>
                    <a:ext uri="{A12FA001-AC4F-418D-AE19-62706E023703}">
                      <ahyp:hlinkClr val="tx"/>
                    </a:ext>
                  </a:extLst>
                </a:hlinkClick>
              </a:rPr>
              <a:t>http://www.youtube.com/watch?v=b0ISWaNoz-c</a:t>
            </a:r>
            <a:r>
              <a:rPr b="0" i="1" lang="en-US" sz="800" u="none" cap="none" strike="noStrike">
                <a:solidFill>
                  <a:schemeClr val="dk1"/>
                </a:solidFill>
                <a:latin typeface="Calibri"/>
                <a:ea typeface="Calibri"/>
                <a:cs typeface="Calibri"/>
                <a:sym typeface="Calibri"/>
              </a:rPr>
              <a:t> </a:t>
            </a:r>
            <a:endParaRPr b="0" i="1" sz="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80" name="Google Shape;180;p14"/>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Engineering Design Process</a:t>
            </a:r>
            <a:endParaRPr/>
          </a:p>
        </p:txBody>
      </p:sp>
      <p:sp>
        <p:nvSpPr>
          <p:cNvPr id="181" name="Google Shape;181;p14"/>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2000"/>
              <a:buChar char="•"/>
            </a:pPr>
            <a:r>
              <a:rPr lang="en-US"/>
              <a:t>Divide into teams</a:t>
            </a:r>
            <a:endParaRPr/>
          </a:p>
          <a:p>
            <a:pPr indent="-171450" lvl="0" marL="171450" rtl="0" algn="l">
              <a:lnSpc>
                <a:spcPct val="90000"/>
              </a:lnSpc>
              <a:spcBef>
                <a:spcPts val="750"/>
              </a:spcBef>
              <a:spcAft>
                <a:spcPts val="0"/>
              </a:spcAft>
              <a:buSzPts val="2000"/>
              <a:buChar char="•"/>
            </a:pPr>
            <a:r>
              <a:rPr lang="en-US"/>
              <a:t>Review the challenge and criteria </a:t>
            </a:r>
            <a:br>
              <a:rPr lang="en-US"/>
            </a:br>
            <a:r>
              <a:rPr lang="en-US"/>
              <a:t>&amp; constraints</a:t>
            </a:r>
            <a:endParaRPr/>
          </a:p>
          <a:p>
            <a:pPr indent="-171450" lvl="0" marL="171450" rtl="0" algn="l">
              <a:lnSpc>
                <a:spcPct val="90000"/>
              </a:lnSpc>
              <a:spcBef>
                <a:spcPts val="750"/>
              </a:spcBef>
              <a:spcAft>
                <a:spcPts val="0"/>
              </a:spcAft>
              <a:buSzPts val="2000"/>
              <a:buChar char="•"/>
            </a:pPr>
            <a:r>
              <a:rPr lang="en-US"/>
              <a:t>Brainstorm possible solutions (sketch </a:t>
            </a:r>
            <a:br>
              <a:rPr lang="en-US"/>
            </a:br>
            <a:r>
              <a:rPr lang="en-US"/>
              <a:t>while you brainstorm!)</a:t>
            </a:r>
            <a:endParaRPr/>
          </a:p>
          <a:p>
            <a:pPr indent="-171450" lvl="0" marL="171450" rtl="0" algn="l">
              <a:lnSpc>
                <a:spcPct val="90000"/>
              </a:lnSpc>
              <a:spcBef>
                <a:spcPts val="750"/>
              </a:spcBef>
              <a:spcAft>
                <a:spcPts val="0"/>
              </a:spcAft>
              <a:buSzPts val="2000"/>
              <a:buChar char="•"/>
            </a:pPr>
            <a:r>
              <a:rPr lang="en-US"/>
              <a:t>Choose best solution and build a prototype </a:t>
            </a:r>
            <a:endParaRPr/>
          </a:p>
          <a:p>
            <a:pPr indent="-171450" lvl="0" marL="171450" rtl="0" algn="l">
              <a:lnSpc>
                <a:spcPct val="90000"/>
              </a:lnSpc>
              <a:spcBef>
                <a:spcPts val="750"/>
              </a:spcBef>
              <a:spcAft>
                <a:spcPts val="0"/>
              </a:spcAft>
              <a:buSzPts val="2000"/>
              <a:buChar char="•"/>
            </a:pPr>
            <a:r>
              <a:rPr lang="en-US"/>
              <a:t>Test then redesign until solution is </a:t>
            </a:r>
            <a:br>
              <a:rPr lang="en-US"/>
            </a:br>
            <a:r>
              <a:rPr lang="en-US"/>
              <a:t>optimized</a:t>
            </a:r>
            <a:endParaRPr/>
          </a:p>
          <a:p>
            <a:pPr indent="-171450" lvl="0" marL="171450" rtl="0" algn="l">
              <a:lnSpc>
                <a:spcPct val="90000"/>
              </a:lnSpc>
              <a:spcBef>
                <a:spcPts val="750"/>
              </a:spcBef>
              <a:spcAft>
                <a:spcPts val="0"/>
              </a:spcAft>
              <a:buSzPts val="2000"/>
              <a:buChar char="•"/>
            </a:pPr>
            <a:r>
              <a:rPr lang="en-US"/>
              <a:t>Reflect as a team and debrief as a class</a:t>
            </a:r>
            <a:endParaRPr/>
          </a:p>
        </p:txBody>
      </p:sp>
      <p:grpSp>
        <p:nvGrpSpPr>
          <p:cNvPr id="182" name="Google Shape;182;p14"/>
          <p:cNvGrpSpPr/>
          <p:nvPr/>
        </p:nvGrpSpPr>
        <p:grpSpPr>
          <a:xfrm>
            <a:off x="5486400" y="1053422"/>
            <a:ext cx="3200400" cy="3179089"/>
            <a:chOff x="5486400" y="1064108"/>
            <a:chExt cx="3200400" cy="3179089"/>
          </a:xfrm>
        </p:grpSpPr>
        <p:sp>
          <p:nvSpPr>
            <p:cNvPr id="183" name="Google Shape;183;p14"/>
            <p:cNvSpPr/>
            <p:nvPr/>
          </p:nvSpPr>
          <p:spPr>
            <a:xfrm>
              <a:off x="5486400" y="1064108"/>
              <a:ext cx="3200400" cy="317908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4" name="Google Shape;184;p14"/>
            <p:cNvPicPr preferRelativeResize="0"/>
            <p:nvPr/>
          </p:nvPicPr>
          <p:blipFill rotWithShape="1">
            <a:blip r:embed="rId3">
              <a:alphaModFix/>
            </a:blip>
            <a:srcRect b="3456" l="3880" r="3211" t="4064"/>
            <a:stretch/>
          </p:blipFill>
          <p:spPr>
            <a:xfrm>
              <a:off x="5594682" y="1167064"/>
              <a:ext cx="2995863" cy="295976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Productive Failure</a:t>
            </a:r>
            <a:endParaRPr/>
          </a:p>
        </p:txBody>
      </p:sp>
      <p:sp>
        <p:nvSpPr>
          <p:cNvPr id="190" name="Google Shape;190;p15"/>
          <p:cNvSpPr txBox="1"/>
          <p:nvPr>
            <p:ph idx="1" type="body"/>
          </p:nvPr>
        </p:nvSpPr>
        <p:spPr>
          <a:xfrm>
            <a:off x="639815" y="1040043"/>
            <a:ext cx="7938882" cy="307146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2000"/>
              <a:buChar char="•"/>
            </a:pPr>
            <a:r>
              <a:rPr lang="en-US"/>
              <a:t>The engineering design process involves productive failure: test, fail, redesign. Iterate again and again until you have the best possible solution. </a:t>
            </a:r>
            <a:endParaRPr/>
          </a:p>
          <a:p>
            <a:pPr indent="-171450" lvl="0" marL="171450" rtl="0" algn="l">
              <a:lnSpc>
                <a:spcPct val="90000"/>
              </a:lnSpc>
              <a:spcBef>
                <a:spcPts val="750"/>
              </a:spcBef>
              <a:spcAft>
                <a:spcPts val="0"/>
              </a:spcAft>
              <a:buSzPts val="2000"/>
              <a:buChar char="•"/>
            </a:pPr>
            <a:r>
              <a:rPr lang="en-US"/>
              <a:t>It is important to document iterations to keep track of each redesign. Use the engineering notebook to sketch ideas, document iterations and any measurement and/or calculations.</a:t>
            </a:r>
            <a:endParaRPr/>
          </a:p>
          <a:p>
            <a:pPr indent="-171450" lvl="0" marL="171450" rtl="0" algn="l">
              <a:lnSpc>
                <a:spcPct val="90000"/>
              </a:lnSpc>
              <a:spcBef>
                <a:spcPts val="750"/>
              </a:spcBef>
              <a:spcAft>
                <a:spcPts val="0"/>
              </a:spcAft>
              <a:buSzPts val="2000"/>
              <a:buChar char="•"/>
            </a:pPr>
            <a:r>
              <a:rPr lang="en-US"/>
              <a:t>It’s also important to showcase the fact that there can be multiple solutions to the same problem. There’s no one “right” solution.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Vocabulary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7"/>
          <p:cNvSpPr txBox="1"/>
          <p:nvPr>
            <p:ph idx="1" type="body"/>
          </p:nvPr>
        </p:nvSpPr>
        <p:spPr>
          <a:xfrm>
            <a:off x="639815" y="1015040"/>
            <a:ext cx="7938882" cy="3830287"/>
          </a:xfrm>
          <a:prstGeom prst="rect">
            <a:avLst/>
          </a:prstGeom>
          <a:noFill/>
          <a:ln>
            <a:noFill/>
          </a:ln>
        </p:spPr>
        <p:txBody>
          <a:bodyPr anchorCtr="0" anchor="t" bIns="45700" lIns="91425" spcFirstLastPara="1" rIns="91425" wrap="square" tIns="45700">
            <a:noAutofit/>
          </a:bodyPr>
          <a:lstStyle/>
          <a:p>
            <a:pPr indent="-187325" lvl="0" marL="288925" rtl="0" algn="l">
              <a:lnSpc>
                <a:spcPct val="90000"/>
              </a:lnSpc>
              <a:spcBef>
                <a:spcPts val="750"/>
              </a:spcBef>
              <a:spcAft>
                <a:spcPts val="0"/>
              </a:spcAft>
              <a:buSzPts val="2000"/>
              <a:buChar char="•"/>
            </a:pPr>
            <a:r>
              <a:rPr lang="en-US"/>
              <a:t>Acceleration:  Increasing the rate or speed of something  </a:t>
            </a:r>
            <a:endParaRPr/>
          </a:p>
          <a:p>
            <a:pPr indent="-187325" lvl="0" marL="288925" rtl="0" algn="l">
              <a:lnSpc>
                <a:spcPct val="90000"/>
              </a:lnSpc>
              <a:spcBef>
                <a:spcPts val="750"/>
              </a:spcBef>
              <a:spcAft>
                <a:spcPts val="0"/>
              </a:spcAft>
              <a:buSzPts val="2000"/>
              <a:buChar char="•"/>
            </a:pPr>
            <a:r>
              <a:rPr lang="en-US"/>
              <a:t>Criteria: Conditions that the design must satisfy like its overall size, etc.</a:t>
            </a:r>
            <a:endParaRPr/>
          </a:p>
          <a:p>
            <a:pPr indent="-187325" lvl="0" marL="288925" rtl="0" algn="l">
              <a:lnSpc>
                <a:spcPct val="90000"/>
              </a:lnSpc>
              <a:spcBef>
                <a:spcPts val="750"/>
              </a:spcBef>
              <a:spcAft>
                <a:spcPts val="0"/>
              </a:spcAft>
              <a:buSzPts val="2000"/>
              <a:buChar char="•"/>
            </a:pPr>
            <a:r>
              <a:rPr lang="en-US"/>
              <a:t>Engineers: Inventors and problem-solvers of the world. Twenty-five major specialties are recognized in engineering (</a:t>
            </a:r>
            <a:r>
              <a:rPr lang="en-US" u="sng">
                <a:solidFill>
                  <a:schemeClr val="hlink"/>
                </a:solidFill>
                <a:hlinkClick r:id="rId3"/>
              </a:rPr>
              <a:t>see infographic</a:t>
            </a:r>
            <a:r>
              <a:rPr lang="en-US"/>
              <a:t>).</a:t>
            </a:r>
            <a:endParaRPr/>
          </a:p>
          <a:p>
            <a:pPr indent="-187325" lvl="0" marL="288925" rtl="0" algn="l">
              <a:lnSpc>
                <a:spcPct val="90000"/>
              </a:lnSpc>
              <a:spcBef>
                <a:spcPts val="750"/>
              </a:spcBef>
              <a:spcAft>
                <a:spcPts val="0"/>
              </a:spcAft>
              <a:buSzPts val="2000"/>
              <a:buChar char="•"/>
            </a:pPr>
            <a:r>
              <a:rPr lang="en-US"/>
              <a:t>Engineering Design Process: Process engineers use to solve problems. </a:t>
            </a:r>
            <a:endParaRPr/>
          </a:p>
          <a:p>
            <a:pPr indent="-187325" lvl="0" marL="288925" rtl="0" algn="l">
              <a:lnSpc>
                <a:spcPct val="90000"/>
              </a:lnSpc>
              <a:spcBef>
                <a:spcPts val="750"/>
              </a:spcBef>
              <a:spcAft>
                <a:spcPts val="0"/>
              </a:spcAft>
              <a:buSzPts val="2000"/>
              <a:buChar char="•"/>
            </a:pPr>
            <a:r>
              <a:rPr lang="en-US"/>
              <a:t>Engineering Habits of Mind (EHM): Six unique ways that engineers think.</a:t>
            </a:r>
            <a:endParaRPr/>
          </a:p>
          <a:p>
            <a:pPr indent="-180975" lvl="0" marL="282575" rtl="0" algn="l">
              <a:lnSpc>
                <a:spcPct val="90000"/>
              </a:lnSpc>
              <a:spcBef>
                <a:spcPts val="750"/>
              </a:spcBef>
              <a:spcAft>
                <a:spcPts val="0"/>
              </a:spcAft>
              <a:buSzPts val="2000"/>
              <a:buChar char="•"/>
            </a:pPr>
            <a:r>
              <a:rPr lang="en-US"/>
              <a:t>Force:  A push or pull acting on an object  </a:t>
            </a:r>
            <a:endParaRPr/>
          </a:p>
          <a:p>
            <a:pPr indent="-180975" lvl="0" marL="282575" rtl="0" algn="l">
              <a:lnSpc>
                <a:spcPct val="90000"/>
              </a:lnSpc>
              <a:spcBef>
                <a:spcPts val="750"/>
              </a:spcBef>
              <a:spcAft>
                <a:spcPts val="0"/>
              </a:spcAft>
              <a:buSzPts val="2000"/>
              <a:buChar char="•"/>
            </a:pPr>
            <a:r>
              <a:rPr lang="en-US"/>
              <a:t>Friction: Resistance of one object when moving against another  </a:t>
            </a:r>
            <a:endParaRPr/>
          </a:p>
        </p:txBody>
      </p:sp>
      <p:sp>
        <p:nvSpPr>
          <p:cNvPr id="202" name="Google Shape;202;p17"/>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03" name="Google Shape;203;p1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Vocabulary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8"/>
          <p:cNvSpPr txBox="1"/>
          <p:nvPr>
            <p:ph idx="1" type="body"/>
          </p:nvPr>
        </p:nvSpPr>
        <p:spPr>
          <a:xfrm>
            <a:off x="639815" y="1015041"/>
            <a:ext cx="7938882" cy="3075286"/>
          </a:xfrm>
          <a:prstGeom prst="rect">
            <a:avLst/>
          </a:prstGeom>
          <a:noFill/>
          <a:ln>
            <a:noFill/>
          </a:ln>
        </p:spPr>
        <p:txBody>
          <a:bodyPr anchorCtr="0" anchor="t" bIns="45700" lIns="91425" spcFirstLastPara="1" rIns="91425" wrap="square" tIns="45700">
            <a:noAutofit/>
          </a:bodyPr>
          <a:lstStyle/>
          <a:p>
            <a:pPr indent="-180975" lvl="0" marL="282575" rtl="0" algn="l">
              <a:lnSpc>
                <a:spcPct val="90000"/>
              </a:lnSpc>
              <a:spcBef>
                <a:spcPts val="750"/>
              </a:spcBef>
              <a:spcAft>
                <a:spcPts val="0"/>
              </a:spcAft>
              <a:buSzPts val="2000"/>
              <a:buChar char="•"/>
            </a:pPr>
            <a:r>
              <a:rPr lang="en-US"/>
              <a:t>Gravity: The force that pulls an object toward the center of the earth  </a:t>
            </a:r>
            <a:endParaRPr/>
          </a:p>
          <a:p>
            <a:pPr indent="-187325" lvl="0" marL="288925" rtl="0" algn="l">
              <a:lnSpc>
                <a:spcPct val="90000"/>
              </a:lnSpc>
              <a:spcBef>
                <a:spcPts val="750"/>
              </a:spcBef>
              <a:spcAft>
                <a:spcPts val="0"/>
              </a:spcAft>
              <a:buSzPts val="2000"/>
              <a:buChar char="•"/>
            </a:pPr>
            <a:r>
              <a:rPr lang="en-US"/>
              <a:t>Iteration: Test &amp; redesign is one iteration. Repeat (multiple iterations).</a:t>
            </a:r>
            <a:endParaRPr/>
          </a:p>
          <a:p>
            <a:pPr indent="-187325" lvl="0" marL="288925" rtl="0" algn="l">
              <a:lnSpc>
                <a:spcPct val="90000"/>
              </a:lnSpc>
              <a:spcBef>
                <a:spcPts val="750"/>
              </a:spcBef>
              <a:spcAft>
                <a:spcPts val="0"/>
              </a:spcAft>
              <a:buSzPts val="2000"/>
              <a:buChar char="•"/>
            </a:pPr>
            <a:r>
              <a:rPr lang="en-US"/>
              <a:t>Prototype: A working model of the solution to be tested.</a:t>
            </a:r>
            <a:endParaRPr/>
          </a:p>
          <a:p>
            <a:pPr indent="-187325" lvl="0" marL="288925" rtl="0" algn="l">
              <a:lnSpc>
                <a:spcPct val="90000"/>
              </a:lnSpc>
              <a:spcBef>
                <a:spcPts val="750"/>
              </a:spcBef>
              <a:spcAft>
                <a:spcPts val="0"/>
              </a:spcAft>
              <a:buSzPts val="2000"/>
              <a:buChar char="•"/>
            </a:pPr>
            <a:r>
              <a:rPr lang="en-US"/>
              <a:t>Wind Resistance:  A force an object will need to overcome to move through the air</a:t>
            </a:r>
            <a:endParaRPr/>
          </a:p>
          <a:p>
            <a:pPr indent="-60325" lvl="0" marL="288925" rtl="0" algn="l">
              <a:lnSpc>
                <a:spcPct val="90000"/>
              </a:lnSpc>
              <a:spcBef>
                <a:spcPts val="750"/>
              </a:spcBef>
              <a:spcAft>
                <a:spcPts val="0"/>
              </a:spcAft>
              <a:buSzPts val="2000"/>
              <a:buNone/>
            </a:pPr>
            <a:r>
              <a:t/>
            </a:r>
            <a:endParaRPr/>
          </a:p>
          <a:p>
            <a:pPr indent="-60325" lvl="0" marL="288925" rtl="0" algn="l">
              <a:lnSpc>
                <a:spcPct val="90000"/>
              </a:lnSpc>
              <a:spcBef>
                <a:spcPts val="750"/>
              </a:spcBef>
              <a:spcAft>
                <a:spcPts val="0"/>
              </a:spcAft>
              <a:buSzPts val="2000"/>
              <a:buNone/>
            </a:pPr>
            <a:r>
              <a:t/>
            </a:r>
            <a:endParaRPr/>
          </a:p>
          <a:p>
            <a:pPr indent="0" lvl="0" marL="101600" rtl="0" algn="l">
              <a:lnSpc>
                <a:spcPct val="90000"/>
              </a:lnSpc>
              <a:spcBef>
                <a:spcPts val="750"/>
              </a:spcBef>
              <a:spcAft>
                <a:spcPts val="0"/>
              </a:spcAft>
              <a:buSzPts val="2000"/>
              <a:buNone/>
            </a:pPr>
            <a:r>
              <a:t/>
            </a:r>
            <a:endParaRPr/>
          </a:p>
        </p:txBody>
      </p:sp>
      <p:sp>
        <p:nvSpPr>
          <p:cNvPr id="210" name="Google Shape;210;p18"/>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11" name="Google Shape;211;p18"/>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Vocabulary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Dig Deeper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0"/>
          <p:cNvSpPr txBox="1"/>
          <p:nvPr>
            <p:ph idx="1" type="body"/>
          </p:nvPr>
        </p:nvSpPr>
        <p:spPr>
          <a:xfrm>
            <a:off x="639815" y="1051137"/>
            <a:ext cx="7938882" cy="30752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b="1" lang="en-US"/>
              <a:t>Internet Connections</a:t>
            </a:r>
            <a:endParaRPr/>
          </a:p>
          <a:p>
            <a:pPr indent="-355600" lvl="0" marL="457200" rtl="0" algn="l">
              <a:lnSpc>
                <a:spcPct val="90000"/>
              </a:lnSpc>
              <a:spcBef>
                <a:spcPts val="750"/>
              </a:spcBef>
              <a:spcAft>
                <a:spcPts val="0"/>
              </a:spcAft>
              <a:buClr>
                <a:srgbClr val="00B0F0"/>
              </a:buClr>
              <a:buSzPts val="2000"/>
              <a:buChar char="•"/>
            </a:pPr>
            <a:r>
              <a:rPr lang="en-US"/>
              <a:t>NBC News Downhill Science: Alpine Skiing (</a:t>
            </a:r>
            <a:r>
              <a:rPr lang="en-US" u="sng">
                <a:solidFill>
                  <a:schemeClr val="hlink"/>
                </a:solidFill>
                <a:hlinkClick r:id="rId3"/>
              </a:rPr>
              <a:t>http://nbclearn.com/portal/site/learn/cuecard/47275</a:t>
            </a:r>
            <a:r>
              <a:rPr lang="en-US"/>
              <a:t>)</a:t>
            </a:r>
            <a:endParaRPr sz="1800"/>
          </a:p>
          <a:p>
            <a:pPr indent="0" lvl="0" marL="0" rtl="0" algn="l">
              <a:lnSpc>
                <a:spcPct val="90000"/>
              </a:lnSpc>
              <a:spcBef>
                <a:spcPts val="750"/>
              </a:spcBef>
              <a:spcAft>
                <a:spcPts val="0"/>
              </a:spcAft>
              <a:buSzPts val="2000"/>
              <a:buNone/>
            </a:pPr>
            <a:br>
              <a:rPr lang="en-US" sz="1800"/>
            </a:br>
            <a:r>
              <a:rPr b="1" lang="en-US" sz="1800"/>
              <a:t>Recommended Reading</a:t>
            </a:r>
            <a:endParaRPr/>
          </a:p>
          <a:p>
            <a:pPr indent="-355600" lvl="0" marL="457200" rtl="0" algn="l">
              <a:lnSpc>
                <a:spcPct val="90000"/>
              </a:lnSpc>
              <a:spcBef>
                <a:spcPts val="750"/>
              </a:spcBef>
              <a:spcAft>
                <a:spcPts val="0"/>
              </a:spcAft>
              <a:buClr>
                <a:srgbClr val="00B0F0"/>
              </a:buClr>
              <a:buSzPts val="2000"/>
              <a:buChar char="•"/>
            </a:pPr>
            <a:r>
              <a:rPr lang="en-US"/>
              <a:t>Downhill Skiing by Cynthia Amoroso (ISBN-13: 978-1567664560)</a:t>
            </a:r>
            <a:endParaRPr/>
          </a:p>
          <a:p>
            <a:pPr indent="-228600" lvl="0" marL="457200" rtl="0" algn="l">
              <a:lnSpc>
                <a:spcPct val="90000"/>
              </a:lnSpc>
              <a:spcBef>
                <a:spcPts val="750"/>
              </a:spcBef>
              <a:spcAft>
                <a:spcPts val="0"/>
              </a:spcAft>
              <a:buClr>
                <a:srgbClr val="00B0F0"/>
              </a:buClr>
              <a:buSzPts val="2000"/>
              <a:buNone/>
            </a:pPr>
            <a:r>
              <a:t/>
            </a:r>
            <a:endParaRPr sz="1800"/>
          </a:p>
          <a:p>
            <a:pPr indent="0" lvl="0" marL="0" rtl="0" algn="l">
              <a:lnSpc>
                <a:spcPct val="90000"/>
              </a:lnSpc>
              <a:spcBef>
                <a:spcPts val="750"/>
              </a:spcBef>
              <a:spcAft>
                <a:spcPts val="0"/>
              </a:spcAft>
              <a:buSzPts val="2000"/>
              <a:buNone/>
            </a:pPr>
            <a:r>
              <a:rPr b="1" lang="en-US" sz="1800"/>
              <a:t>Writing Activity</a:t>
            </a:r>
            <a:br>
              <a:rPr lang="en-US" sz="1800"/>
            </a:br>
            <a:r>
              <a:rPr lang="en-US"/>
              <a:t>Students can write a paragraph about the safety equipment skiers use.</a:t>
            </a:r>
            <a:endParaRPr b="1"/>
          </a:p>
        </p:txBody>
      </p:sp>
      <p:sp>
        <p:nvSpPr>
          <p:cNvPr id="223" name="Google Shape;223;p20"/>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24" name="Google Shape;224;p20"/>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Dig Deeper into the Topic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1"/>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Engineering Fields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The Design Challenge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2"/>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35" name="Google Shape;235;p22"/>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What is Engineering?</a:t>
            </a:r>
            <a:endParaRPr/>
          </a:p>
        </p:txBody>
      </p:sp>
      <p:grpSp>
        <p:nvGrpSpPr>
          <p:cNvPr id="236" name="Google Shape;236;p22"/>
          <p:cNvGrpSpPr/>
          <p:nvPr/>
        </p:nvGrpSpPr>
        <p:grpSpPr>
          <a:xfrm>
            <a:off x="782053" y="1106907"/>
            <a:ext cx="4480560" cy="3392518"/>
            <a:chOff x="782053" y="1106907"/>
            <a:chExt cx="4480560" cy="3392518"/>
          </a:xfrm>
        </p:grpSpPr>
        <p:sp>
          <p:nvSpPr>
            <p:cNvPr id="237" name="Google Shape;237;p22"/>
            <p:cNvSpPr/>
            <p:nvPr/>
          </p:nvSpPr>
          <p:spPr>
            <a:xfrm>
              <a:off x="782053" y="1106907"/>
              <a:ext cx="4480560" cy="339251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What is engineering? What does it take to be an engineer? Do you need to be a math whiz? Aspiring engineers tackle these questions and help demystify their chosen profession." id="238" name="Google Shape;238;p22" title="What is Engineering?">
              <a:hlinkClick r:id="rId3"/>
            </p:cNvPr>
            <p:cNvPicPr preferRelativeResize="0"/>
            <p:nvPr/>
          </p:nvPicPr>
          <p:blipFill rotWithShape="1">
            <a:blip r:embed="rId4">
              <a:alphaModFix/>
            </a:blip>
            <a:srcRect b="0" l="0" r="0" t="0"/>
            <a:stretch/>
          </p:blipFill>
          <p:spPr>
            <a:xfrm>
              <a:off x="928190" y="1239756"/>
              <a:ext cx="4185800" cy="3139350"/>
            </a:xfrm>
            <a:prstGeom prst="rect">
              <a:avLst/>
            </a:prstGeom>
            <a:noFill/>
            <a:ln>
              <a:noFill/>
            </a:ln>
          </p:spPr>
        </p:pic>
      </p:grpSp>
      <p:sp>
        <p:nvSpPr>
          <p:cNvPr id="239" name="Google Shape;239;p22"/>
          <p:cNvSpPr txBox="1"/>
          <p:nvPr/>
        </p:nvSpPr>
        <p:spPr>
          <a:xfrm>
            <a:off x="5396410" y="1866713"/>
            <a:ext cx="3287400" cy="198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Learn about engineering and how engineers are creative problem solvers and innovators who work to make the world a better place.</a:t>
            </a:r>
            <a:endParaRPr/>
          </a:p>
          <a:p>
            <a:pPr indent="0" lvl="0" marL="0" marR="0" rtl="0" algn="l">
              <a:lnSpc>
                <a:spcPct val="100000"/>
              </a:lnSpc>
              <a:spcBef>
                <a:spcPts val="0"/>
              </a:spcBef>
              <a:spcAft>
                <a:spcPts val="0"/>
              </a:spcAft>
              <a:buClr>
                <a:schemeClr val="dk1"/>
              </a:buClr>
              <a:buSzPts val="2000"/>
              <a:buFont typeface="Calibri"/>
              <a:buNone/>
            </a:pPr>
            <a:r>
              <a:rPr b="0" i="1" lang="en-US" sz="1400" u="none" cap="none" strike="noStrike">
                <a:solidFill>
                  <a:schemeClr val="dk1"/>
                </a:solidFill>
                <a:latin typeface="Calibri"/>
                <a:ea typeface="Calibri"/>
                <a:cs typeface="Calibri"/>
                <a:sym typeface="Calibri"/>
              </a:rPr>
              <a:t>(Video 3:43)</a:t>
            </a:r>
            <a:endParaRPr b="0" i="1" sz="1400" u="none" cap="none" strike="noStrike">
              <a:solidFill>
                <a:schemeClr val="dk1"/>
              </a:solidFill>
              <a:latin typeface="Calibri"/>
              <a:ea typeface="Calibri"/>
              <a:cs typeface="Calibri"/>
              <a:sym typeface="Calibri"/>
            </a:endParaRPr>
          </a:p>
        </p:txBody>
      </p:sp>
      <p:sp>
        <p:nvSpPr>
          <p:cNvPr id="240" name="Google Shape;240;p22"/>
          <p:cNvSpPr txBox="1"/>
          <p:nvPr/>
        </p:nvSpPr>
        <p:spPr>
          <a:xfrm>
            <a:off x="721560" y="4485164"/>
            <a:ext cx="5113755" cy="3203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1" lang="en-US" sz="800" u="none" cap="none" strike="noStrike">
                <a:solidFill>
                  <a:schemeClr val="dk1"/>
                </a:solidFill>
                <a:latin typeface="Calibri"/>
                <a:ea typeface="Calibri"/>
                <a:cs typeface="Calibri"/>
                <a:sym typeface="Calibri"/>
              </a:rPr>
              <a:t>Source: TeachEngineering YouTube Channel </a:t>
            </a:r>
            <a:r>
              <a:rPr b="0" i="1" lang="en-US" sz="800" u="sng" cap="none" strike="noStrike">
                <a:solidFill>
                  <a:schemeClr val="dk1"/>
                </a:solidFill>
                <a:latin typeface="Calibri"/>
                <a:ea typeface="Calibri"/>
                <a:cs typeface="Calibri"/>
                <a:sym typeface="Calibri"/>
                <a:hlinkClick r:id="rId5">
                  <a:extLst>
                    <a:ext uri="{A12FA001-AC4F-418D-AE19-62706E023703}">
                      <ahyp:hlinkClr val="tx"/>
                    </a:ext>
                  </a:extLst>
                </a:hlinkClick>
              </a:rPr>
              <a:t>- http://www.youtube.com/watch?v=H9VDkvgGmVo </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3"/>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47" name="Google Shape;247;p23"/>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Related Engineering Fields</a:t>
            </a:r>
            <a:endParaRPr/>
          </a:p>
        </p:txBody>
      </p:sp>
      <p:sp>
        <p:nvSpPr>
          <p:cNvPr id="248" name="Google Shape;248;p23"/>
          <p:cNvSpPr txBox="1"/>
          <p:nvPr/>
        </p:nvSpPr>
        <p:spPr>
          <a:xfrm>
            <a:off x="628650" y="1140104"/>
            <a:ext cx="5226600" cy="3618539"/>
          </a:xfrm>
          <a:prstGeom prst="rect">
            <a:avLst/>
          </a:prstGeom>
          <a:noFill/>
          <a:ln>
            <a:noFill/>
          </a:ln>
        </p:spPr>
        <p:txBody>
          <a:bodyPr anchorCtr="0" anchor="t" bIns="91425" lIns="91425" spcFirstLastPara="1" rIns="91425" wrap="square" tIns="91425">
            <a:noAutofit/>
          </a:bodyPr>
          <a:lstStyle/>
          <a:p>
            <a:pPr indent="-171450" lvl="0" marL="171450" marR="0" rtl="0" algn="l">
              <a:lnSpc>
                <a:spcPct val="90000"/>
              </a:lnSpc>
              <a:spcBef>
                <a:spcPts val="750"/>
              </a:spcBef>
              <a:spcAft>
                <a:spcPts val="0"/>
              </a:spcAft>
              <a:buClr>
                <a:srgbClr val="00B0F0"/>
              </a:buClr>
              <a:buSzPts val="2000"/>
              <a:buFont typeface="Arial"/>
              <a:buChar char="•"/>
            </a:pPr>
            <a:r>
              <a:rPr b="0" i="0" lang="en-US" sz="2000" u="none" cap="none" strike="noStrike">
                <a:solidFill>
                  <a:schemeClr val="dk1"/>
                </a:solidFill>
                <a:latin typeface="Calibri"/>
                <a:ea typeface="Calibri"/>
                <a:cs typeface="Calibri"/>
                <a:sym typeface="Calibri"/>
              </a:rPr>
              <a:t>There are several types of engineering fields that are involved with the engineering and design of ski ramps.  Here are just some of the related engineering fields.</a:t>
            </a:r>
            <a:endParaRPr b="0" i="0" sz="2000" u="none" cap="none" strike="noStrike">
              <a:solidFill>
                <a:schemeClr val="dk1"/>
              </a:solidFill>
              <a:latin typeface="Calibri"/>
              <a:ea typeface="Calibri"/>
              <a:cs typeface="Calibri"/>
              <a:sym typeface="Calibri"/>
            </a:endParaRPr>
          </a:p>
          <a:p>
            <a:pPr indent="-171450" lvl="1" marL="514350" marR="0" rtl="0" algn="l">
              <a:lnSpc>
                <a:spcPct val="90000"/>
              </a:lnSpc>
              <a:spcBef>
                <a:spcPts val="375"/>
              </a:spcBef>
              <a:spcAft>
                <a:spcPts val="0"/>
              </a:spcAft>
              <a:buClr>
                <a:schemeClr val="dk1"/>
              </a:buClr>
              <a:buSzPts val="1600"/>
              <a:buFont typeface="Arial"/>
              <a:buChar char="•"/>
            </a:pPr>
            <a:r>
              <a:rPr lang="en-US" sz="1600" u="sng">
                <a:solidFill>
                  <a:schemeClr val="dk1"/>
                </a:solidFill>
                <a:latin typeface="Calibri"/>
                <a:ea typeface="Calibri"/>
                <a:cs typeface="Calibri"/>
                <a:sym typeface="Calibri"/>
                <a:hlinkClick r:id="rId3">
                  <a:extLst>
                    <a:ext uri="{A12FA001-AC4F-418D-AE19-62706E023703}">
                      <ahyp:hlinkClr val="tx"/>
                    </a:ext>
                  </a:extLst>
                </a:hlinkClick>
              </a:rPr>
              <a:t>Civil engineering</a:t>
            </a:r>
            <a:endParaRPr b="0" i="0" sz="1600" u="none" cap="none" strike="noStrike">
              <a:solidFill>
                <a:schemeClr val="dk1"/>
              </a:solidFill>
              <a:latin typeface="Calibri"/>
              <a:ea typeface="Calibri"/>
              <a:cs typeface="Calibri"/>
              <a:sym typeface="Calibri"/>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sng" cap="none" strike="noStrike">
                <a:solidFill>
                  <a:schemeClr val="dk1"/>
                </a:solidFill>
                <a:latin typeface="Calibri"/>
                <a:ea typeface="Calibri"/>
                <a:cs typeface="Calibri"/>
                <a:sym typeface="Calibri"/>
                <a:hlinkClick r:id="rId4">
                  <a:extLst>
                    <a:ext uri="{A12FA001-AC4F-418D-AE19-62706E023703}">
                      <ahyp:hlinkClr val="tx"/>
                    </a:ext>
                  </a:extLst>
                </a:hlinkClick>
              </a:rPr>
              <a:t>Mechanical Engineering</a:t>
            </a:r>
            <a:r>
              <a:rPr b="0" i="0" lang="en-US" sz="1600" u="none" cap="none" strike="noStrike">
                <a:solidFill>
                  <a:schemeClr val="dk1"/>
                </a:solidFill>
                <a:latin typeface="Calibri"/>
                <a:ea typeface="Calibri"/>
                <a:cs typeface="Calibri"/>
                <a:sym typeface="Calibri"/>
              </a:rPr>
              <a:t> </a:t>
            </a:r>
            <a:endParaRPr>
              <a:solidFill>
                <a:schemeClr val="dk1"/>
              </a:solidFill>
            </a:endParaRPr>
          </a:p>
          <a:p>
            <a:pPr indent="-171450" lvl="1" marL="514350" marR="0" rtl="0" algn="l">
              <a:lnSpc>
                <a:spcPct val="90000"/>
              </a:lnSpc>
              <a:spcBef>
                <a:spcPts val="375"/>
              </a:spcBef>
              <a:spcAft>
                <a:spcPts val="0"/>
              </a:spcAft>
              <a:buClr>
                <a:srgbClr val="00B0F0"/>
              </a:buClr>
              <a:buSzPts val="1600"/>
              <a:buFont typeface="Arial"/>
              <a:buChar char="•"/>
            </a:pPr>
            <a:r>
              <a:rPr lang="en-US" sz="1600">
                <a:solidFill>
                  <a:schemeClr val="dk1"/>
                </a:solidFill>
                <a:latin typeface="Calibri"/>
                <a:ea typeface="Calibri"/>
                <a:cs typeface="Calibri"/>
                <a:sym typeface="Calibri"/>
              </a:rPr>
              <a:t>Electrical Engineering</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rgbClr val="00B0F0"/>
              </a:buClr>
              <a:buSzPts val="2000"/>
              <a:buFont typeface="Arial"/>
              <a:buChar char="•"/>
            </a:pPr>
            <a:r>
              <a:rPr b="0" i="0" lang="en-US" sz="2000" u="none" cap="none" strike="noStrike">
                <a:solidFill>
                  <a:schemeClr val="dk1"/>
                </a:solidFill>
                <a:latin typeface="Calibri"/>
                <a:ea typeface="Calibri"/>
                <a:cs typeface="Calibri"/>
                <a:sym typeface="Calibri"/>
              </a:rPr>
              <a:t>Download the </a:t>
            </a:r>
            <a:r>
              <a:rPr b="0" i="0" lang="en-US" sz="2000" u="sng" cap="none" strike="noStrike">
                <a:solidFill>
                  <a:schemeClr val="dk1"/>
                </a:solidFill>
                <a:latin typeface="Calibri"/>
                <a:ea typeface="Calibri"/>
                <a:cs typeface="Calibri"/>
                <a:sym typeface="Calibri"/>
                <a:hlinkClick r:id="rId5">
                  <a:extLst>
                    <a:ext uri="{A12FA001-AC4F-418D-AE19-62706E023703}">
                      <ahyp:hlinkClr val="tx"/>
                    </a:ext>
                  </a:extLst>
                </a:hlinkClick>
              </a:rPr>
              <a:t>Engineering Fields Infographic</a:t>
            </a:r>
            <a:r>
              <a:rPr b="0" i="0" lang="en-US" sz="2000" u="none" cap="none" strike="noStrike">
                <a:solidFill>
                  <a:schemeClr val="dk1"/>
                </a:solidFill>
                <a:latin typeface="Calibri"/>
                <a:ea typeface="Calibri"/>
                <a:cs typeface="Calibri"/>
                <a:sym typeface="Calibri"/>
              </a:rPr>
              <a:t> How will </a:t>
            </a:r>
            <a:r>
              <a:rPr b="1" i="0" lang="en-US" sz="2000" u="none" cap="none" strike="noStrike">
                <a:solidFill>
                  <a:srgbClr val="00B0F0"/>
                </a:solidFill>
                <a:latin typeface="Calibri"/>
                <a:ea typeface="Calibri"/>
                <a:cs typeface="Calibri"/>
                <a:sym typeface="Calibri"/>
              </a:rPr>
              <a:t>YOU</a:t>
            </a:r>
            <a:r>
              <a:rPr b="0" i="0" lang="en-US" sz="2000" u="none" cap="none" strike="noStrike">
                <a:solidFill>
                  <a:schemeClr val="dk1"/>
                </a:solidFill>
                <a:latin typeface="Calibri"/>
                <a:ea typeface="Calibri"/>
                <a:cs typeface="Calibri"/>
                <a:sym typeface="Calibri"/>
              </a:rPr>
              <a:t> change the world?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9" name="Google Shape;249;p23"/>
          <p:cNvSpPr txBox="1"/>
          <p:nvPr/>
        </p:nvSpPr>
        <p:spPr>
          <a:xfrm>
            <a:off x="7025275" y="1129050"/>
            <a:ext cx="125400" cy="351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250" name="Google Shape;250;p23">
            <a:hlinkClick r:id="rId6"/>
          </p:cNvPr>
          <p:cNvPicPr preferRelativeResize="0"/>
          <p:nvPr/>
        </p:nvPicPr>
        <p:blipFill rotWithShape="1">
          <a:blip r:embed="rId7">
            <a:alphaModFix/>
          </a:blip>
          <a:srcRect b="0" l="0" r="0" t="0"/>
          <a:stretch/>
        </p:blipFill>
        <p:spPr>
          <a:xfrm>
            <a:off x="6040764" y="1123985"/>
            <a:ext cx="2377440" cy="3072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4"/>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750"/>
              </a:spcBef>
              <a:spcAft>
                <a:spcPts val="0"/>
              </a:spcAft>
              <a:buSzPts val="2000"/>
              <a:buNone/>
            </a:pPr>
            <a:r>
              <a:t/>
            </a:r>
            <a:endParaRPr/>
          </a:p>
          <a:p>
            <a:pPr indent="-228600" lvl="0" marL="457200" rtl="0" algn="l">
              <a:lnSpc>
                <a:spcPct val="90000"/>
              </a:lnSpc>
              <a:spcBef>
                <a:spcPts val="750"/>
              </a:spcBef>
              <a:spcAft>
                <a:spcPts val="0"/>
              </a:spcAft>
              <a:buSzPts val="2000"/>
              <a:buNone/>
            </a:pPr>
            <a:r>
              <a:t/>
            </a:r>
            <a:endParaRPr/>
          </a:p>
          <a:p>
            <a:pPr indent="-228600" lvl="0" marL="457200" rtl="0" algn="l">
              <a:lnSpc>
                <a:spcPct val="90000"/>
              </a:lnSpc>
              <a:spcBef>
                <a:spcPts val="750"/>
              </a:spcBef>
              <a:spcAft>
                <a:spcPts val="0"/>
              </a:spcAft>
              <a:buSzPts val="2000"/>
              <a:buNone/>
            </a:pPr>
            <a:r>
              <a:t/>
            </a:r>
            <a:endParaRPr/>
          </a:p>
        </p:txBody>
      </p:sp>
      <p:sp>
        <p:nvSpPr>
          <p:cNvPr id="256" name="Google Shape;256;p24"/>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Engineering Habits of Mind</a:t>
            </a:r>
            <a:endParaRPr/>
          </a:p>
        </p:txBody>
      </p:sp>
      <p:sp>
        <p:nvSpPr>
          <p:cNvPr id="257" name="Google Shape;257;p24"/>
          <p:cNvSpPr txBox="1"/>
          <p:nvPr/>
        </p:nvSpPr>
        <p:spPr>
          <a:xfrm>
            <a:off x="4206775" y="1392000"/>
            <a:ext cx="4255200" cy="2359500"/>
          </a:xfrm>
          <a:prstGeom prst="rect">
            <a:avLst/>
          </a:prstGeom>
          <a:noFill/>
          <a:ln>
            <a:noFill/>
          </a:ln>
        </p:spPr>
        <p:txBody>
          <a:bodyPr anchorCtr="0" anchor="t" bIns="45700" lIns="91425" spcFirstLastPara="1" rIns="91425" wrap="square" tIns="45700">
            <a:noAutofit/>
          </a:bodyPr>
          <a:lstStyle/>
          <a:p>
            <a:pPr indent="0" lvl="0" marL="457200" marR="0" rtl="0" algn="l">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Engineering Habits of Mind (EHM) is about how engineers think everyday.  The Core Engineering Mind is about making things that work and making them work better.</a:t>
            </a:r>
            <a:endParaRPr b="0" i="0" sz="1400" u="none" cap="none" strike="noStrike">
              <a:solidFill>
                <a:srgbClr val="000000"/>
              </a:solidFill>
              <a:latin typeface="Arial"/>
              <a:ea typeface="Arial"/>
              <a:cs typeface="Arial"/>
              <a:sym typeface="Arial"/>
            </a:endParaRPr>
          </a:p>
        </p:txBody>
      </p:sp>
      <p:pic>
        <p:nvPicPr>
          <p:cNvPr id="258" name="Google Shape;258;p24"/>
          <p:cNvPicPr preferRelativeResize="0"/>
          <p:nvPr/>
        </p:nvPicPr>
        <p:blipFill rotWithShape="1">
          <a:blip r:embed="rId3">
            <a:alphaModFix/>
          </a:blip>
          <a:srcRect b="0" l="0" r="0" t="0"/>
          <a:stretch/>
        </p:blipFill>
        <p:spPr>
          <a:xfrm>
            <a:off x="809050" y="985019"/>
            <a:ext cx="3961663" cy="3931920"/>
          </a:xfrm>
          <a:prstGeom prst="rect">
            <a:avLst/>
          </a:prstGeom>
          <a:noFill/>
          <a:ln>
            <a:noFill/>
          </a:ln>
        </p:spPr>
      </p:pic>
      <p:sp>
        <p:nvSpPr>
          <p:cNvPr id="259" name="Google Shape;259;p24"/>
          <p:cNvSpPr txBox="1"/>
          <p:nvPr/>
        </p:nvSpPr>
        <p:spPr>
          <a:xfrm>
            <a:off x="4666375" y="3153150"/>
            <a:ext cx="3644700" cy="208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1" lang="en-US" sz="1200" u="none" cap="none" strike="noStrike">
                <a:solidFill>
                  <a:schemeClr val="dk1"/>
                </a:solidFill>
                <a:latin typeface="Calibri"/>
                <a:ea typeface="Calibri"/>
                <a:cs typeface="Calibri"/>
                <a:sym typeface="Calibri"/>
              </a:rPr>
              <a:t>Source: </a:t>
            </a:r>
            <a:r>
              <a:rPr b="0" i="0" lang="en-US"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https://online-journals.org/index.php/i-jep/article/view/5366</a:t>
            </a:r>
            <a:r>
              <a:rPr b="0" i="0" lang="en-US" sz="1200" u="none" cap="none" strike="noStrike">
                <a:solidFill>
                  <a:schemeClr val="dk1"/>
                </a:solidFill>
                <a:highlight>
                  <a:srgbClr val="FFFFFF"/>
                </a:highlight>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Engineering Habits of Mind Checklist</a:t>
            </a:r>
            <a:endParaRPr/>
          </a:p>
        </p:txBody>
      </p:sp>
      <p:grpSp>
        <p:nvGrpSpPr>
          <p:cNvPr id="265" name="Google Shape;265;p25"/>
          <p:cNvGrpSpPr/>
          <p:nvPr/>
        </p:nvGrpSpPr>
        <p:grpSpPr>
          <a:xfrm>
            <a:off x="4030580" y="985019"/>
            <a:ext cx="3729790" cy="3864979"/>
            <a:chOff x="3693695" y="808497"/>
            <a:chExt cx="3729790" cy="3864979"/>
          </a:xfrm>
        </p:grpSpPr>
        <p:pic>
          <p:nvPicPr>
            <p:cNvPr id="266" name="Google Shape;266;p25"/>
            <p:cNvPicPr preferRelativeResize="0"/>
            <p:nvPr/>
          </p:nvPicPr>
          <p:blipFill rotWithShape="1">
            <a:blip r:embed="rId3">
              <a:alphaModFix/>
            </a:blip>
            <a:srcRect b="0" l="0" r="0" t="0"/>
            <a:stretch/>
          </p:blipFill>
          <p:spPr>
            <a:xfrm>
              <a:off x="3693695" y="808497"/>
              <a:ext cx="3729790" cy="3864979"/>
            </a:xfrm>
            <a:prstGeom prst="rect">
              <a:avLst/>
            </a:prstGeom>
            <a:noFill/>
            <a:ln>
              <a:noFill/>
            </a:ln>
          </p:spPr>
        </p:pic>
        <p:grpSp>
          <p:nvGrpSpPr>
            <p:cNvPr id="267" name="Google Shape;267;p25"/>
            <p:cNvGrpSpPr/>
            <p:nvPr/>
          </p:nvGrpSpPr>
          <p:grpSpPr>
            <a:xfrm>
              <a:off x="4095750" y="1319852"/>
              <a:ext cx="2905125" cy="2990850"/>
              <a:chOff x="4095750" y="1319852"/>
              <a:chExt cx="2905125" cy="2990850"/>
            </a:xfrm>
          </p:grpSpPr>
          <p:sp>
            <p:nvSpPr>
              <p:cNvPr id="268" name="Google Shape;268;p25"/>
              <p:cNvSpPr/>
              <p:nvPr/>
            </p:nvSpPr>
            <p:spPr>
              <a:xfrm>
                <a:off x="5072814" y="2358189"/>
                <a:ext cx="950495" cy="974558"/>
              </a:xfrm>
              <a:prstGeom prst="ellipse">
                <a:avLst/>
              </a:prstGeom>
              <a:solidFill>
                <a:schemeClr val="dk1">
                  <a:alpha val="60000"/>
                </a:scheme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5"/>
              <p:cNvSpPr/>
              <p:nvPr/>
            </p:nvSpPr>
            <p:spPr>
              <a:xfrm>
                <a:off x="4095750" y="1319852"/>
                <a:ext cx="2905125" cy="2990850"/>
              </a:xfrm>
              <a:prstGeom prst="donut">
                <a:avLst>
                  <a:gd fmla="val 15250" name="adj"/>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
        <p:nvSpPr>
          <p:cNvPr id="270" name="Google Shape;270;p25"/>
          <p:cNvSpPr txBox="1"/>
          <p:nvPr/>
        </p:nvSpPr>
        <p:spPr>
          <a:xfrm>
            <a:off x="563108" y="1194288"/>
            <a:ext cx="8410200" cy="3796200"/>
          </a:xfrm>
          <a:prstGeom prst="rect">
            <a:avLst/>
          </a:prstGeom>
          <a:noFill/>
          <a:ln>
            <a:noFill/>
          </a:ln>
        </p:spPr>
        <p:txBody>
          <a:bodyPr anchorCtr="0" anchor="t" bIns="45700" lIns="91425" spcFirstLastPara="1" rIns="91425" wrap="square" tIns="45700">
            <a:noAutofit/>
          </a:bodyPr>
          <a:lstStyle/>
          <a:p>
            <a:pPr indent="-298450" lvl="0" marL="571500" marR="0" rtl="0" algn="l">
              <a:lnSpc>
                <a:spcPct val="90000"/>
              </a:lnSpc>
              <a:spcBef>
                <a:spcPts val="75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Systems thinking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Problem-finding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Visualising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Improving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Creative problem-solving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Adapting</a:t>
            </a:r>
            <a:endParaRPr/>
          </a:p>
          <a:p>
            <a:pPr indent="0" lvl="0" marL="45720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6"/>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298450" lvl="0" marL="342900" rtl="0" algn="l">
              <a:lnSpc>
                <a:spcPct val="90000"/>
              </a:lnSpc>
              <a:spcBef>
                <a:spcPts val="750"/>
              </a:spcBef>
              <a:spcAft>
                <a:spcPts val="0"/>
              </a:spcAft>
              <a:buSzPts val="2000"/>
              <a:buChar char="❏"/>
            </a:pPr>
            <a:r>
              <a:rPr b="1" lang="en-US"/>
              <a:t>Open-mindedness</a:t>
            </a:r>
            <a:endParaRPr/>
          </a:p>
          <a:p>
            <a:pPr indent="-298450" lvl="0" marL="342900" marR="0" rtl="0" algn="l">
              <a:lnSpc>
                <a:spcPct val="90000"/>
              </a:lnSpc>
              <a:spcBef>
                <a:spcPts val="0"/>
              </a:spcBef>
              <a:spcAft>
                <a:spcPts val="0"/>
              </a:spcAft>
              <a:buSzPts val="2000"/>
              <a:buChar char="❏"/>
            </a:pPr>
            <a:r>
              <a:rPr b="1" lang="en-US"/>
              <a:t>Resilience</a:t>
            </a:r>
            <a:endParaRPr/>
          </a:p>
          <a:p>
            <a:pPr indent="-298450" lvl="0" marL="342900" marR="0" rtl="0" algn="l">
              <a:lnSpc>
                <a:spcPct val="90000"/>
              </a:lnSpc>
              <a:spcBef>
                <a:spcPts val="0"/>
              </a:spcBef>
              <a:spcAft>
                <a:spcPts val="0"/>
              </a:spcAft>
              <a:buSzPts val="2000"/>
              <a:buChar char="❏"/>
            </a:pPr>
            <a:r>
              <a:rPr b="1" lang="en-US"/>
              <a:t>Resourcefulness </a:t>
            </a:r>
            <a:endParaRPr/>
          </a:p>
          <a:p>
            <a:pPr indent="-298450" lvl="0" marL="342900" marR="0" rtl="0" algn="l">
              <a:lnSpc>
                <a:spcPct val="90000"/>
              </a:lnSpc>
              <a:spcBef>
                <a:spcPts val="0"/>
              </a:spcBef>
              <a:spcAft>
                <a:spcPts val="0"/>
              </a:spcAft>
              <a:buSzPts val="2000"/>
              <a:buChar char="❏"/>
            </a:pPr>
            <a:r>
              <a:rPr b="1" lang="en-US"/>
              <a:t>Collaboration</a:t>
            </a:r>
            <a:endParaRPr sz="2000"/>
          </a:p>
          <a:p>
            <a:pPr indent="-298450" lvl="0" marL="342900" marR="0" rtl="0" algn="l">
              <a:lnSpc>
                <a:spcPct val="90000"/>
              </a:lnSpc>
              <a:spcBef>
                <a:spcPts val="0"/>
              </a:spcBef>
              <a:spcAft>
                <a:spcPts val="0"/>
              </a:spcAft>
              <a:buSzPts val="2000"/>
              <a:buChar char="❏"/>
            </a:pPr>
            <a:r>
              <a:rPr b="1" lang="en-US"/>
              <a:t>Reflection</a:t>
            </a:r>
            <a:endParaRPr sz="2000"/>
          </a:p>
          <a:p>
            <a:pPr indent="-298450" lvl="0" marL="342900" marR="0" rtl="0" algn="l">
              <a:lnSpc>
                <a:spcPct val="90000"/>
              </a:lnSpc>
              <a:spcBef>
                <a:spcPts val="0"/>
              </a:spcBef>
              <a:spcAft>
                <a:spcPts val="0"/>
              </a:spcAft>
              <a:buSzPts val="2000"/>
              <a:buChar char="❏"/>
            </a:pPr>
            <a:r>
              <a:rPr b="1" lang="en-US"/>
              <a:t>Ethical Consideration</a:t>
            </a:r>
            <a:endParaRPr b="1"/>
          </a:p>
          <a:p>
            <a:pPr indent="-298450" lvl="0" marL="342900" marR="0" rtl="0" algn="l">
              <a:lnSpc>
                <a:spcPct val="90000"/>
              </a:lnSpc>
              <a:spcBef>
                <a:spcPts val="0"/>
              </a:spcBef>
              <a:spcAft>
                <a:spcPts val="0"/>
              </a:spcAft>
              <a:buSzPts val="2000"/>
              <a:buChar char="❏"/>
            </a:pPr>
            <a:r>
              <a:rPr b="1" lang="en-US"/>
              <a:t>Curiosity</a:t>
            </a:r>
            <a:endParaRPr b="1"/>
          </a:p>
          <a:p>
            <a:pPr indent="-228600" lvl="0" marL="342900" marR="0" rtl="0" algn="l">
              <a:lnSpc>
                <a:spcPct val="90000"/>
              </a:lnSpc>
              <a:spcBef>
                <a:spcPts val="750"/>
              </a:spcBef>
              <a:spcAft>
                <a:spcPts val="0"/>
              </a:spcAft>
              <a:buSzPts val="2000"/>
              <a:buNone/>
            </a:pPr>
            <a:r>
              <a:t/>
            </a:r>
            <a:endParaRPr/>
          </a:p>
          <a:p>
            <a:pPr indent="-44450" lvl="0" marL="171450" rtl="0" algn="l">
              <a:lnSpc>
                <a:spcPct val="90000"/>
              </a:lnSpc>
              <a:spcBef>
                <a:spcPts val="0"/>
              </a:spcBef>
              <a:spcAft>
                <a:spcPts val="0"/>
              </a:spcAft>
              <a:buSzPts val="2000"/>
              <a:buNone/>
            </a:pPr>
            <a:r>
              <a:t/>
            </a:r>
            <a:endParaRPr/>
          </a:p>
          <a:p>
            <a:pPr indent="-44450" lvl="0" marL="171450" rtl="0" algn="l">
              <a:lnSpc>
                <a:spcPct val="90000"/>
              </a:lnSpc>
              <a:spcBef>
                <a:spcPts val="750"/>
              </a:spcBef>
              <a:spcAft>
                <a:spcPts val="0"/>
              </a:spcAft>
              <a:buSzPts val="2000"/>
              <a:buNone/>
            </a:pPr>
            <a:r>
              <a:t/>
            </a:r>
            <a:endParaRPr/>
          </a:p>
          <a:p>
            <a:pPr indent="-44450" lvl="0" marL="171450" rtl="0" algn="l">
              <a:lnSpc>
                <a:spcPct val="90000"/>
              </a:lnSpc>
              <a:spcBef>
                <a:spcPts val="750"/>
              </a:spcBef>
              <a:spcAft>
                <a:spcPts val="0"/>
              </a:spcAft>
              <a:buSzPts val="2000"/>
              <a:buNone/>
            </a:pPr>
            <a:r>
              <a:t/>
            </a:r>
            <a:endParaRPr/>
          </a:p>
        </p:txBody>
      </p:sp>
      <p:sp>
        <p:nvSpPr>
          <p:cNvPr id="276" name="Google Shape;276;p26"/>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sz="2800"/>
              <a:t>Learning Habits of Mind Checklist</a:t>
            </a:r>
            <a:endParaRPr sz="2800"/>
          </a:p>
        </p:txBody>
      </p:sp>
      <p:grpSp>
        <p:nvGrpSpPr>
          <p:cNvPr id="277" name="Google Shape;277;p26"/>
          <p:cNvGrpSpPr/>
          <p:nvPr/>
        </p:nvGrpSpPr>
        <p:grpSpPr>
          <a:xfrm>
            <a:off x="3894063" y="985019"/>
            <a:ext cx="3894200" cy="3864976"/>
            <a:chOff x="3641400" y="808500"/>
            <a:chExt cx="3894200" cy="3864976"/>
          </a:xfrm>
        </p:grpSpPr>
        <p:pic>
          <p:nvPicPr>
            <p:cNvPr id="278" name="Google Shape;278;p26"/>
            <p:cNvPicPr preferRelativeResize="0"/>
            <p:nvPr/>
          </p:nvPicPr>
          <p:blipFill rotWithShape="1">
            <a:blip r:embed="rId3">
              <a:alphaModFix/>
            </a:blip>
            <a:srcRect b="0" l="0" r="0" t="0"/>
            <a:stretch/>
          </p:blipFill>
          <p:spPr>
            <a:xfrm>
              <a:off x="3641400" y="808500"/>
              <a:ext cx="3894200" cy="3864976"/>
            </a:xfrm>
            <a:prstGeom prst="rect">
              <a:avLst/>
            </a:prstGeom>
            <a:noFill/>
            <a:ln>
              <a:noFill/>
            </a:ln>
          </p:spPr>
        </p:pic>
        <p:sp>
          <p:nvSpPr>
            <p:cNvPr id="279" name="Google Shape;279;p26"/>
            <p:cNvSpPr/>
            <p:nvPr/>
          </p:nvSpPr>
          <p:spPr>
            <a:xfrm>
              <a:off x="4533398" y="1778166"/>
              <a:ext cx="2081463" cy="2093495"/>
            </a:xfrm>
            <a:prstGeom prst="ellipse">
              <a:avLst/>
            </a:prstGeom>
            <a:solidFill>
              <a:schemeClr val="dk1">
                <a:alpha val="6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430"/>
              <a:buFont typeface="Century Gothic"/>
              <a:buNone/>
            </a:pPr>
            <a:r>
              <a:rPr lang="en-US" sz="2800"/>
              <a:t>Greatest Engineering Achievements of </a:t>
            </a:r>
            <a:br>
              <a:rPr lang="en-US" sz="2800"/>
            </a:br>
            <a:r>
              <a:rPr lang="en-US" sz="2800"/>
              <a:t>the 20th Century </a:t>
            </a:r>
            <a:endParaRPr sz="2800"/>
          </a:p>
        </p:txBody>
      </p:sp>
      <p:sp>
        <p:nvSpPr>
          <p:cNvPr id="285" name="Google Shape;285;p27"/>
          <p:cNvSpPr txBox="1"/>
          <p:nvPr/>
        </p:nvSpPr>
        <p:spPr>
          <a:xfrm>
            <a:off x="797442" y="4540664"/>
            <a:ext cx="296664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1" lang="en-US" sz="800" u="none" cap="none" strike="noStrike">
                <a:solidFill>
                  <a:schemeClr val="dk1"/>
                </a:solidFill>
                <a:latin typeface="Calibri"/>
                <a:ea typeface="Calibri"/>
                <a:cs typeface="Calibri"/>
                <a:sym typeface="Calibri"/>
              </a:rPr>
              <a:t>Source: </a:t>
            </a:r>
            <a:r>
              <a:rPr b="0" i="1" lang="en-US" sz="800" u="sng" cap="none" strike="noStrike">
                <a:solidFill>
                  <a:schemeClr val="dk1"/>
                </a:solidFill>
                <a:latin typeface="Calibri"/>
                <a:ea typeface="Calibri"/>
                <a:cs typeface="Calibri"/>
                <a:sym typeface="Calibri"/>
                <a:hlinkClick r:id="rId3">
                  <a:extLst>
                    <a:ext uri="{A12FA001-AC4F-418D-AE19-62706E023703}">
                      <ahyp:hlinkClr val="tx"/>
                    </a:ext>
                  </a:extLst>
                </a:hlinkClick>
              </a:rPr>
              <a:t>http://www.greatachievements.org/</a:t>
            </a:r>
            <a:endParaRPr b="0" i="1" sz="800" u="none" cap="none" strike="noStrike">
              <a:solidFill>
                <a:schemeClr val="dk1"/>
              </a:solidFill>
              <a:latin typeface="Calibri"/>
              <a:ea typeface="Calibri"/>
              <a:cs typeface="Calibri"/>
              <a:sym typeface="Calibri"/>
            </a:endParaRPr>
          </a:p>
        </p:txBody>
      </p:sp>
      <p:pic>
        <p:nvPicPr>
          <p:cNvPr id="286" name="Google Shape;286;p27">
            <a:hlinkClick r:id="rId4"/>
          </p:cNvPr>
          <p:cNvPicPr preferRelativeResize="0"/>
          <p:nvPr/>
        </p:nvPicPr>
        <p:blipFill rotWithShape="1">
          <a:blip r:embed="rId5">
            <a:alphaModFix/>
          </a:blip>
          <a:srcRect b="0" l="0" r="0" t="0"/>
          <a:stretch/>
        </p:blipFill>
        <p:spPr>
          <a:xfrm>
            <a:off x="996985" y="1135959"/>
            <a:ext cx="7223760" cy="31575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8"/>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92" name="Google Shape;292;p28"/>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sz="2800"/>
              <a:t>Learn more about how engineers make </a:t>
            </a:r>
            <a:br>
              <a:rPr lang="en-US" sz="2800"/>
            </a:br>
            <a:r>
              <a:rPr lang="en-US" sz="2800"/>
              <a:t>the world a better place</a:t>
            </a:r>
            <a:endParaRPr/>
          </a:p>
        </p:txBody>
      </p:sp>
      <p:pic>
        <p:nvPicPr>
          <p:cNvPr id="293" name="Google Shape;293;p28">
            <a:hlinkClick r:id="rId3"/>
          </p:cNvPr>
          <p:cNvPicPr preferRelativeResize="0"/>
          <p:nvPr/>
        </p:nvPicPr>
        <p:blipFill rotWithShape="1">
          <a:blip r:embed="rId4">
            <a:alphaModFix/>
          </a:blip>
          <a:srcRect b="0" l="0" r="0" t="0"/>
          <a:stretch/>
        </p:blipFill>
        <p:spPr>
          <a:xfrm>
            <a:off x="1432103" y="1179248"/>
            <a:ext cx="6305509" cy="30175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9"/>
          <p:cNvSpPr txBox="1"/>
          <p:nvPr/>
        </p:nvSpPr>
        <p:spPr>
          <a:xfrm>
            <a:off x="577350" y="536988"/>
            <a:ext cx="7772400" cy="1577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For more engineering lesson plans and </a:t>
            </a:r>
            <a:br>
              <a:rPr b="0" i="0" lang="en-US" sz="2400" u="none" cap="none" strike="noStrike">
                <a:solidFill>
                  <a:schemeClr val="dk1"/>
                </a:solidFill>
                <a:latin typeface="Century Gothic"/>
                <a:ea typeface="Century Gothic"/>
                <a:cs typeface="Century Gothic"/>
                <a:sym typeface="Century Gothic"/>
              </a:rPr>
            </a:br>
            <a:r>
              <a:rPr b="0" i="0" lang="en-US" sz="2400" u="none" cap="none" strike="noStrike">
                <a:solidFill>
                  <a:schemeClr val="dk1"/>
                </a:solidFill>
                <a:latin typeface="Century Gothic"/>
                <a:ea typeface="Century Gothic"/>
                <a:cs typeface="Century Gothic"/>
                <a:sym typeface="Century Gothic"/>
              </a:rPr>
              <a:t>resources like games, engineering careers, </a:t>
            </a:r>
            <a:br>
              <a:rPr b="0" i="0" lang="en-US" sz="2400" u="none" cap="none" strike="noStrike">
                <a:solidFill>
                  <a:schemeClr val="dk1"/>
                </a:solidFill>
                <a:latin typeface="Century Gothic"/>
                <a:ea typeface="Century Gothic"/>
                <a:cs typeface="Century Gothic"/>
                <a:sym typeface="Century Gothic"/>
              </a:rPr>
            </a:br>
            <a:r>
              <a:rPr b="0" i="0" lang="en-US" sz="2400" u="none" cap="none" strike="noStrike">
                <a:solidFill>
                  <a:schemeClr val="dk1"/>
                </a:solidFill>
                <a:latin typeface="Century Gothic"/>
                <a:ea typeface="Century Gothic"/>
                <a:cs typeface="Century Gothic"/>
                <a:sym typeface="Century Gothic"/>
              </a:rPr>
              <a:t>and STEM opportunities visit IEEE’s </a:t>
            </a:r>
            <a:r>
              <a:rPr b="0" i="0" lang="en-US" sz="2400" u="sng" cap="none" strike="noStrike">
                <a:solidFill>
                  <a:schemeClr val="hlink"/>
                </a:solidFill>
                <a:latin typeface="Century Gothic"/>
                <a:ea typeface="Century Gothic"/>
                <a:cs typeface="Century Gothic"/>
                <a:sym typeface="Century Gothic"/>
                <a:hlinkClick r:id="rId3"/>
              </a:rPr>
              <a:t>TryEngineering.org</a:t>
            </a:r>
            <a:endParaRPr b="0" i="0" sz="2400" u="none" cap="none" strike="noStrike">
              <a:solidFill>
                <a:schemeClr val="dk1"/>
              </a:solidFill>
              <a:latin typeface="Century Gothic"/>
              <a:ea typeface="Century Gothic"/>
              <a:cs typeface="Century Gothic"/>
              <a:sym typeface="Century Gothic"/>
            </a:endParaRPr>
          </a:p>
        </p:txBody>
      </p:sp>
      <p:pic>
        <p:nvPicPr>
          <p:cNvPr id="299" name="Google Shape;299;p29">
            <a:hlinkClick r:id="rId4"/>
          </p:cNvPr>
          <p:cNvPicPr preferRelativeResize="0"/>
          <p:nvPr/>
        </p:nvPicPr>
        <p:blipFill rotWithShape="1">
          <a:blip r:embed="rId5">
            <a:alphaModFix/>
          </a:blip>
          <a:srcRect b="0" l="0" r="0" t="0"/>
          <a:stretch/>
        </p:blipFill>
        <p:spPr>
          <a:xfrm>
            <a:off x="1499913" y="2092801"/>
            <a:ext cx="5927274" cy="227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ph idx="1" type="body"/>
          </p:nvPr>
        </p:nvSpPr>
        <p:spPr>
          <a:xfrm>
            <a:off x="639815" y="1087233"/>
            <a:ext cx="7938882" cy="307528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You are a team of engineers working together to design and build a downhill skier out of everyday materials. Your goal is to have your skier reach the bottom of the ski ramp in the fastest time.</a:t>
            </a:r>
            <a:br>
              <a:rPr lang="en-US"/>
            </a:br>
            <a:br>
              <a:rPr lang="en-US"/>
            </a:br>
            <a:endParaRPr>
              <a:solidFill>
                <a:schemeClr val="dk1"/>
              </a:solidFill>
              <a:latin typeface="Calibri"/>
              <a:ea typeface="Calibri"/>
              <a:cs typeface="Calibri"/>
              <a:sym typeface="Calibri"/>
            </a:endParaRPr>
          </a:p>
        </p:txBody>
      </p:sp>
      <p:sp>
        <p:nvSpPr>
          <p:cNvPr id="114" name="Google Shape;114;p5"/>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15" name="Google Shape;115;p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The Design Challenge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idx="1" type="body"/>
          </p:nvPr>
        </p:nvSpPr>
        <p:spPr>
          <a:xfrm>
            <a:off x="639814" y="1147393"/>
            <a:ext cx="7938491" cy="307528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a:t>Criteria</a:t>
            </a:r>
            <a:endParaRPr/>
          </a:p>
          <a:p>
            <a:pPr indent="-355600" lvl="0" marL="457200" rtl="0" algn="l">
              <a:lnSpc>
                <a:spcPct val="90000"/>
              </a:lnSpc>
              <a:spcBef>
                <a:spcPts val="750"/>
              </a:spcBef>
              <a:spcAft>
                <a:spcPts val="0"/>
              </a:spcAft>
              <a:buSzPts val="2000"/>
              <a:buChar char="•"/>
            </a:pPr>
            <a:r>
              <a:rPr lang="en-US"/>
              <a:t>Not allowed to push the skier down the ski ramp</a:t>
            </a:r>
            <a:endParaRPr/>
          </a:p>
          <a:p>
            <a:pPr indent="0" lvl="0" marL="0" rtl="0" algn="l">
              <a:lnSpc>
                <a:spcPct val="90000"/>
              </a:lnSpc>
              <a:spcBef>
                <a:spcPts val="750"/>
              </a:spcBef>
              <a:spcAft>
                <a:spcPts val="0"/>
              </a:spcAft>
              <a:buSzPts val="2000"/>
              <a:buNone/>
            </a:pPr>
            <a:br>
              <a:rPr b="1" lang="en-US"/>
            </a:br>
            <a:r>
              <a:rPr b="1" lang="en-US"/>
              <a:t>Constraints</a:t>
            </a:r>
            <a:r>
              <a:rPr lang="en-US"/>
              <a:t> </a:t>
            </a:r>
            <a:endParaRPr/>
          </a:p>
          <a:p>
            <a:pPr indent="-355600" lvl="0" marL="457200" rtl="0" algn="l">
              <a:lnSpc>
                <a:spcPct val="90000"/>
              </a:lnSpc>
              <a:spcBef>
                <a:spcPts val="750"/>
              </a:spcBef>
              <a:spcAft>
                <a:spcPts val="0"/>
              </a:spcAft>
              <a:buSzPts val="2000"/>
              <a:buChar char="•"/>
            </a:pPr>
            <a:r>
              <a:rPr lang="en-US"/>
              <a:t>Use only the materials provided.</a:t>
            </a:r>
            <a:endParaRPr/>
          </a:p>
          <a:p>
            <a:pPr indent="-44450" lvl="0" marL="171450" rtl="0" algn="l">
              <a:lnSpc>
                <a:spcPct val="90000"/>
              </a:lnSpc>
              <a:spcBef>
                <a:spcPts val="750"/>
              </a:spcBef>
              <a:spcAft>
                <a:spcPts val="0"/>
              </a:spcAft>
              <a:buClr>
                <a:srgbClr val="00B0F0"/>
              </a:buClr>
              <a:buSzPts val="2000"/>
              <a:buNone/>
            </a:pPr>
            <a:r>
              <a:t/>
            </a:r>
            <a:endParaRPr>
              <a:solidFill>
                <a:srgbClr val="000000"/>
              </a:solidFill>
            </a:endParaRPr>
          </a:p>
        </p:txBody>
      </p:sp>
      <p:sp>
        <p:nvSpPr>
          <p:cNvPr id="122" name="Google Shape;122;p6"/>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23" name="Google Shape;123;p6"/>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Defining the Challenge: Criteria &amp; Constraints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30" name="Google Shape;130;p7"/>
          <p:cNvSpPr txBox="1"/>
          <p:nvPr>
            <p:ph idx="1" type="body"/>
          </p:nvPr>
        </p:nvSpPr>
        <p:spPr>
          <a:xfrm>
            <a:off x="639824" y="1137125"/>
            <a:ext cx="7573592" cy="338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75"/>
              </a:spcBef>
              <a:spcAft>
                <a:spcPts val="0"/>
              </a:spcAft>
              <a:buSzPts val="2000"/>
              <a:buNone/>
            </a:pPr>
            <a:r>
              <a:rPr b="1" lang="en-US"/>
              <a:t>Required for Build – per team</a:t>
            </a:r>
            <a:endParaRPr/>
          </a:p>
          <a:p>
            <a:pPr indent="-355600" lvl="0" marL="457200" rtl="0" algn="l">
              <a:lnSpc>
                <a:spcPct val="90000"/>
              </a:lnSpc>
              <a:spcBef>
                <a:spcPts val="750"/>
              </a:spcBef>
              <a:spcAft>
                <a:spcPts val="0"/>
              </a:spcAft>
              <a:buSzPts val="2000"/>
              <a:buChar char="•"/>
            </a:pPr>
            <a:r>
              <a:rPr lang="en-US"/>
              <a:t>Video*: </a:t>
            </a:r>
            <a:r>
              <a:rPr lang="en-US" u="sng">
                <a:solidFill>
                  <a:schemeClr val="hlink"/>
                </a:solidFill>
                <a:hlinkClick r:id="rId3"/>
              </a:rPr>
              <a:t>https://www.youtube.com/watch?v=BAV3DEfB7cM</a:t>
            </a:r>
            <a:r>
              <a:rPr lang="en-US"/>
              <a:t> </a:t>
            </a:r>
            <a:endParaRPr/>
          </a:p>
          <a:p>
            <a:pPr indent="-355600" lvl="0" marL="457200" rtl="0" algn="l">
              <a:lnSpc>
                <a:spcPct val="90000"/>
              </a:lnSpc>
              <a:spcBef>
                <a:spcPts val="750"/>
              </a:spcBef>
              <a:spcAft>
                <a:spcPts val="0"/>
              </a:spcAft>
              <a:buSzPts val="2000"/>
              <a:buChar char="•"/>
            </a:pPr>
            <a:r>
              <a:rPr lang="en-US"/>
              <a:t>4 Craft sticks </a:t>
            </a:r>
            <a:endParaRPr/>
          </a:p>
          <a:p>
            <a:pPr indent="-355600" lvl="0" marL="457200" rtl="0" algn="l">
              <a:lnSpc>
                <a:spcPct val="90000"/>
              </a:lnSpc>
              <a:spcBef>
                <a:spcPts val="750"/>
              </a:spcBef>
              <a:spcAft>
                <a:spcPts val="0"/>
              </a:spcAft>
              <a:buSzPts val="2000"/>
              <a:buChar char="•"/>
            </a:pPr>
            <a:r>
              <a:rPr lang="en-US"/>
              <a:t>4 Plastic/Paper straws</a:t>
            </a:r>
            <a:endParaRPr/>
          </a:p>
          <a:p>
            <a:pPr indent="-355600" lvl="0" marL="457200" rtl="0" algn="l">
              <a:lnSpc>
                <a:spcPct val="90000"/>
              </a:lnSpc>
              <a:spcBef>
                <a:spcPts val="750"/>
              </a:spcBef>
              <a:spcAft>
                <a:spcPts val="0"/>
              </a:spcAft>
              <a:buSzPts val="2000"/>
              <a:buChar char="•"/>
            </a:pPr>
            <a:r>
              <a:rPr lang="en-US"/>
              <a:t>2 Sheets Plastic wrap (8x12 inches)</a:t>
            </a:r>
            <a:endParaRPr/>
          </a:p>
          <a:p>
            <a:pPr indent="-355600" lvl="0" marL="457200" rtl="0" algn="l">
              <a:lnSpc>
                <a:spcPct val="90000"/>
              </a:lnSpc>
              <a:spcBef>
                <a:spcPts val="750"/>
              </a:spcBef>
              <a:spcAft>
                <a:spcPts val="0"/>
              </a:spcAft>
              <a:buSzPts val="2000"/>
              <a:buChar char="•"/>
            </a:pPr>
            <a:r>
              <a:rPr lang="en-US"/>
              <a:t>4 Pipe cleaners</a:t>
            </a:r>
            <a:endParaRPr/>
          </a:p>
          <a:p>
            <a:pPr indent="-355600" lvl="0" marL="457200" rtl="0" algn="l">
              <a:lnSpc>
                <a:spcPct val="90000"/>
              </a:lnSpc>
              <a:spcBef>
                <a:spcPts val="750"/>
              </a:spcBef>
              <a:spcAft>
                <a:spcPts val="0"/>
              </a:spcAft>
              <a:buSzPts val="2000"/>
              <a:buChar char="•"/>
            </a:pPr>
            <a:r>
              <a:rPr lang="en-US"/>
              <a:t>Scotch tape</a:t>
            </a:r>
            <a:endParaRPr/>
          </a:p>
          <a:p>
            <a:pPr indent="-355600" lvl="0" marL="457200" rtl="0" algn="l">
              <a:lnSpc>
                <a:spcPct val="90000"/>
              </a:lnSpc>
              <a:spcBef>
                <a:spcPts val="750"/>
              </a:spcBef>
              <a:spcAft>
                <a:spcPts val="0"/>
              </a:spcAft>
              <a:buSzPts val="2000"/>
              <a:buChar char="•"/>
            </a:pPr>
            <a:r>
              <a:rPr lang="en-US"/>
              <a:t>2 Sheets Aluminum foil (8x12 inches)</a:t>
            </a:r>
            <a:endParaRPr/>
          </a:p>
        </p:txBody>
      </p:sp>
      <p:sp>
        <p:nvSpPr>
          <p:cNvPr id="131" name="Google Shape;131;p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Material</a:t>
            </a:r>
            <a:endParaRPr/>
          </a:p>
        </p:txBody>
      </p:sp>
      <p:sp>
        <p:nvSpPr>
          <p:cNvPr id="132" name="Google Shape;132;p7"/>
          <p:cNvSpPr/>
          <p:nvPr/>
        </p:nvSpPr>
        <p:spPr>
          <a:xfrm>
            <a:off x="716145" y="4404836"/>
            <a:ext cx="457200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none" cap="none" strike="noStrike">
                <a:solidFill>
                  <a:srgbClr val="000000"/>
                </a:solidFill>
                <a:latin typeface="Calibri"/>
                <a:ea typeface="Calibri"/>
                <a:cs typeface="Calibri"/>
                <a:sym typeface="Calibri"/>
              </a:rPr>
              <a:t>*Video Source: NBC News Learn YouTube Channel</a:t>
            </a:r>
            <a:endParaRPr b="0" i="1"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39" name="Google Shape;139;p8"/>
          <p:cNvSpPr txBox="1"/>
          <p:nvPr>
            <p:ph idx="1" type="body"/>
          </p:nvPr>
        </p:nvSpPr>
        <p:spPr>
          <a:xfrm>
            <a:off x="639824" y="1137125"/>
            <a:ext cx="7938482" cy="338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75"/>
              </a:spcBef>
              <a:spcAft>
                <a:spcPts val="0"/>
              </a:spcAft>
              <a:buSzPts val="1600"/>
              <a:buNone/>
            </a:pPr>
            <a:r>
              <a:rPr b="1" lang="en-US"/>
              <a:t>Testing Material</a:t>
            </a:r>
            <a:endParaRPr/>
          </a:p>
          <a:p>
            <a:pPr indent="-355600" lvl="0" marL="457200" rtl="0" algn="l">
              <a:lnSpc>
                <a:spcPct val="90000"/>
              </a:lnSpc>
              <a:spcBef>
                <a:spcPts val="750"/>
              </a:spcBef>
              <a:spcAft>
                <a:spcPts val="0"/>
              </a:spcAft>
              <a:buSzPts val="2000"/>
              <a:buChar char="•"/>
            </a:pPr>
            <a:r>
              <a:rPr lang="en-US"/>
              <a:t>2 Ski Ramps (smooth wood or plastic boards about 5 x 40 inches) </a:t>
            </a:r>
            <a:endParaRPr/>
          </a:p>
          <a:p>
            <a:pPr indent="-355600" lvl="0" marL="457200" rtl="0" algn="l">
              <a:lnSpc>
                <a:spcPct val="90000"/>
              </a:lnSpc>
              <a:spcBef>
                <a:spcPts val="750"/>
              </a:spcBef>
              <a:spcAft>
                <a:spcPts val="0"/>
              </a:spcAft>
              <a:buSzPts val="2000"/>
              <a:buChar char="•"/>
            </a:pPr>
            <a:r>
              <a:rPr lang="en-US"/>
              <a:t>Stopwatch or timer</a:t>
            </a:r>
            <a:endParaRPr/>
          </a:p>
          <a:p>
            <a:pPr indent="0" lvl="0" marL="0" rtl="0" algn="l">
              <a:lnSpc>
                <a:spcPct val="90000"/>
              </a:lnSpc>
              <a:spcBef>
                <a:spcPts val="375"/>
              </a:spcBef>
              <a:spcAft>
                <a:spcPts val="0"/>
              </a:spcAft>
              <a:buSzPts val="1600"/>
              <a:buNone/>
            </a:pPr>
            <a:r>
              <a:t/>
            </a:r>
            <a:endParaRPr b="1"/>
          </a:p>
          <a:p>
            <a:pPr indent="0" lvl="0" marL="0" rtl="0" algn="l">
              <a:lnSpc>
                <a:spcPct val="90000"/>
              </a:lnSpc>
              <a:spcBef>
                <a:spcPts val="375"/>
              </a:spcBef>
              <a:spcAft>
                <a:spcPts val="0"/>
              </a:spcAft>
              <a:buSzPts val="1600"/>
              <a:buNone/>
            </a:pPr>
            <a:r>
              <a:rPr b="1" lang="en-US"/>
              <a:t>Testing Process</a:t>
            </a:r>
            <a:endParaRPr/>
          </a:p>
          <a:p>
            <a:pPr indent="0" lvl="0" marL="0" rtl="0" algn="l">
              <a:lnSpc>
                <a:spcPct val="90000"/>
              </a:lnSpc>
              <a:spcBef>
                <a:spcPts val="750"/>
              </a:spcBef>
              <a:spcAft>
                <a:spcPts val="0"/>
              </a:spcAft>
              <a:buSzPts val="2000"/>
              <a:buNone/>
            </a:pPr>
            <a:r>
              <a:rPr lang="en-US"/>
              <a:t>Test the skiers by launching them down the ski ramp and timing how long they can get from the top to the bottom. Mark the start and finish points with tape. </a:t>
            </a:r>
            <a:endParaRPr/>
          </a:p>
        </p:txBody>
      </p:sp>
      <p:sp>
        <p:nvSpPr>
          <p:cNvPr id="140" name="Google Shape;140;p8"/>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Testing Material Process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Before you get started building, consider showing the NBC News Learn’s Downhill Science of Alpine Skiing Video </a:t>
            </a:r>
            <a:r>
              <a:rPr lang="en-US" u="sng">
                <a:solidFill>
                  <a:schemeClr val="hlink"/>
                </a:solidFill>
                <a:hlinkClick r:id="rId3"/>
              </a:rPr>
              <a:t>https://www.youtube.com/watch?v=BAV3DEfB7cM</a:t>
            </a:r>
            <a:r>
              <a:rPr lang="en-US"/>
              <a:t> so students can learn about the forces that impact skiing and then lead a discussion about what the students learned from the video.</a:t>
            </a:r>
            <a:br>
              <a:rPr lang="en-US"/>
            </a:br>
            <a:br>
              <a:rPr lang="en-US" sz="1600"/>
            </a:br>
            <a:endParaRPr/>
          </a:p>
        </p:txBody>
      </p:sp>
      <p:sp>
        <p:nvSpPr>
          <p:cNvPr id="146" name="Google Shape;146;p9"/>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Consider...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Reflect &amp; Debrief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idx="1" type="body"/>
          </p:nvPr>
        </p:nvSpPr>
        <p:spPr>
          <a:xfrm>
            <a:off x="639815" y="928909"/>
            <a:ext cx="7881098" cy="307528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What worked best about your design?</a:t>
            </a:r>
            <a:endParaRPr/>
          </a:p>
          <a:p>
            <a:pPr indent="-355600" lvl="0" marL="457200" rtl="0" algn="l">
              <a:lnSpc>
                <a:spcPct val="90000"/>
              </a:lnSpc>
              <a:spcBef>
                <a:spcPts val="750"/>
              </a:spcBef>
              <a:spcAft>
                <a:spcPts val="0"/>
              </a:spcAft>
              <a:buClr>
                <a:srgbClr val="00B0F0"/>
              </a:buClr>
              <a:buSzPts val="2000"/>
              <a:buChar char="•"/>
            </a:pPr>
            <a:r>
              <a:rPr lang="en-US"/>
              <a:t>What could you have improved?</a:t>
            </a:r>
            <a:endParaRPr/>
          </a:p>
          <a:p>
            <a:pPr indent="-355600" lvl="0" marL="457200" rtl="0" algn="l">
              <a:lnSpc>
                <a:spcPct val="90000"/>
              </a:lnSpc>
              <a:spcBef>
                <a:spcPts val="750"/>
              </a:spcBef>
              <a:spcAft>
                <a:spcPts val="0"/>
              </a:spcAft>
              <a:buClr>
                <a:srgbClr val="00B0F0"/>
              </a:buClr>
              <a:buSzPts val="2000"/>
              <a:buChar char="•"/>
            </a:pPr>
            <a:r>
              <a:rPr lang="en-US"/>
              <a:t>What did you learn from other team’s designs?</a:t>
            </a:r>
            <a:endParaRPr/>
          </a:p>
          <a:p>
            <a:pPr indent="-355600" lvl="0" marL="457200" rtl="0" algn="l">
              <a:lnSpc>
                <a:spcPct val="90000"/>
              </a:lnSpc>
              <a:spcBef>
                <a:spcPts val="750"/>
              </a:spcBef>
              <a:spcAft>
                <a:spcPts val="0"/>
              </a:spcAft>
              <a:buClr>
                <a:srgbClr val="00B0F0"/>
              </a:buClr>
              <a:buSzPts val="2000"/>
              <a:buChar char="•"/>
            </a:pPr>
            <a:r>
              <a:rPr lang="en-US"/>
              <a:t>How did you work as a team?</a:t>
            </a:r>
            <a:br>
              <a:rPr lang="en-US"/>
            </a:br>
            <a:endParaRPr/>
          </a:p>
        </p:txBody>
      </p:sp>
      <p:sp>
        <p:nvSpPr>
          <p:cNvPr id="157" name="Google Shape;157;p11"/>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58" name="Google Shape;158;p11"/>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Reflection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NAL 20-EA-314A EngineeringLessonPlanToolkit">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Lynn Bowlby</dc:creator>
</cp:coreProperties>
</file>