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9" roundtripDataSignature="AMtx7mi45toTs/guIilXU9ngiKZcryrs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nline-journals.org/index.php/i-jep/article/view/5366" TargetMode="External"/><Relationship Id="rId3" Type="http://schemas.openxmlformats.org/officeDocument/2006/relationships/hyperlink" Target="https://www.stem.org.uk/resources/community/collection/424831/engineering-habits-mind-primary"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em.org.uk/resources/community/collection/424831/engineering-habits-mind-primary"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83" name="Google Shape;183;p15:notes"/>
          <p:cNvSpPr/>
          <p:nvPr>
            <p:ph idx="2" type="sldImg"/>
          </p:nvPr>
        </p:nvSpPr>
        <p:spPr>
          <a:xfrm>
            <a:off x="392113" y="692150"/>
            <a:ext cx="6073775" cy="341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Material bags for teams to build…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375"/>
              </a:spcBef>
              <a:spcAft>
                <a:spcPts val="0"/>
              </a:spcAft>
              <a:buSzPts val="1100"/>
              <a:buNone/>
            </a:pPr>
            <a:r>
              <a:rPr lang="en-US" sz="1600">
                <a:solidFill>
                  <a:schemeClr val="dk1"/>
                </a:solidFill>
                <a:latin typeface="Calibri"/>
                <a:ea typeface="Calibri"/>
                <a:cs typeface="Calibri"/>
                <a:sym typeface="Calibri"/>
              </a:rPr>
              <a:t>Consider if your lesson address these EHM and how much emphasis it place on each of the EHM. Emphasize the EHM by using the EHM langage when you can.Systems thinking: Seeing whole systems and parts and how they connect.</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Problem-finding: identifying and defining a problem. </a:t>
            </a:r>
            <a:endParaRPr sz="1400">
              <a:solidFill>
                <a:schemeClr val="dk1"/>
              </a:solidFill>
            </a:endParaRPr>
          </a:p>
          <a:p>
            <a:pPr indent="-171450" lvl="1" marL="51435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Visualising: manipulating materials and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Mental rehearsal of practical design solutions </a:t>
            </a:r>
            <a:endParaRPr sz="1600">
              <a:solidFill>
                <a:schemeClr val="dk1"/>
              </a:solidFill>
              <a:latin typeface="Calibri"/>
              <a:ea typeface="Calibri"/>
              <a:cs typeface="Calibri"/>
              <a:sym typeface="Calibri"/>
            </a:endParaRPr>
          </a:p>
          <a:p>
            <a:pPr indent="-330200" lvl="1" marL="914400" rtl="0" algn="l">
              <a:lnSpc>
                <a:spcPct val="90000"/>
              </a:lnSpc>
              <a:spcBef>
                <a:spcPts val="0"/>
              </a:spcBef>
              <a:spcAft>
                <a:spcPts val="0"/>
              </a:spcAft>
              <a:buClr>
                <a:srgbClr val="00B0F0"/>
              </a:buClr>
              <a:buSzPts val="1600"/>
              <a:buChar char="•"/>
            </a:pPr>
            <a:r>
              <a:rPr lang="en-US" sz="1600">
                <a:solidFill>
                  <a:schemeClr val="dk1"/>
                </a:solidFill>
                <a:latin typeface="Calibri"/>
                <a:ea typeface="Calibri"/>
                <a:cs typeface="Calibri"/>
                <a:sym typeface="Calibri"/>
              </a:rPr>
              <a:t>Improving: Persistently trying to make things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better by experimenting, designing, sketching,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prototyping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Creative problem-solving: generating ideas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and solutions with others with many iterations. </a:t>
            </a:r>
            <a:endParaRPr sz="1400">
              <a:solidFill>
                <a:schemeClr val="dk1"/>
              </a:solidFill>
            </a:endParaRPr>
          </a:p>
          <a:p>
            <a:pPr indent="-330200" lvl="1" marL="914400" rtl="0" algn="l">
              <a:lnSpc>
                <a:spcPct val="90000"/>
              </a:lnSpc>
              <a:spcBef>
                <a:spcPts val="375"/>
              </a:spcBef>
              <a:spcAft>
                <a:spcPts val="0"/>
              </a:spcAft>
              <a:buClr>
                <a:srgbClr val="00B0F0"/>
              </a:buClr>
              <a:buSzPts val="1600"/>
              <a:buChar char="•"/>
            </a:pPr>
            <a:r>
              <a:rPr lang="en-US" sz="1600">
                <a:solidFill>
                  <a:schemeClr val="dk1"/>
                </a:solidFill>
                <a:latin typeface="Calibri"/>
                <a:ea typeface="Calibri"/>
                <a:cs typeface="Calibri"/>
                <a:sym typeface="Calibri"/>
              </a:rPr>
              <a:t>Adapting: Testing, analysing, reflecting,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&amp; rethinking</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Calibri"/>
                <a:ea typeface="Calibri"/>
                <a:cs typeface="Calibri"/>
                <a:sym typeface="Calibri"/>
              </a:rPr>
              <a:t>Source: B. Lucas and J. Hanson, Thinking Like an Engineer: Using Engineering Habits of Mind and Signature Pedagogies to Redesign Engineering Education. </a:t>
            </a:r>
            <a:r>
              <a:rPr lang="en-US" sz="1200">
                <a:solidFill>
                  <a:schemeClr val="dk1"/>
                </a:solidFill>
                <a:latin typeface="Calibri"/>
                <a:ea typeface="Calibri"/>
                <a:cs typeface="Calibri"/>
                <a:sym typeface="Calibri"/>
              </a:rPr>
              <a:t>(International Journal of Engineering Pedagogy, Vol 6, No. 2 (2016): </a:t>
            </a:r>
            <a:br>
              <a:rPr lang="en-US" sz="1200">
                <a:solidFill>
                  <a:schemeClr val="dk1"/>
                </a:solidFill>
                <a:latin typeface="Calibri"/>
                <a:ea typeface="Calibri"/>
                <a:cs typeface="Calibri"/>
                <a:sym typeface="Calibri"/>
              </a:rPr>
            </a:br>
            <a:r>
              <a:rPr lang="en-US" sz="1200" u="sng">
                <a:solidFill>
                  <a:schemeClr val="dk1"/>
                </a:solidFill>
                <a:latin typeface="Calibri"/>
                <a:ea typeface="Calibri"/>
                <a:cs typeface="Calibri"/>
                <a:sym typeface="Calibri"/>
                <a:hlinkClick r:id="rId2">
                  <a:extLst>
                    <a:ext uri="{A12FA001-AC4F-418D-AE19-62706E023703}">
                      <ahyp:hlinkClr val="tx"/>
                    </a:ext>
                  </a:extLst>
                </a:hlinkClick>
              </a:rPr>
              <a:t>https://online-journals.org/index.php/i-jep/article/view/5366</a:t>
            </a:r>
            <a:r>
              <a:rPr lang="en-US" sz="1200">
                <a:solidFill>
                  <a:schemeClr val="dk1"/>
                </a:solidFill>
                <a:highlight>
                  <a:schemeClr val="lt1"/>
                </a:highlight>
                <a:latin typeface="Calibri"/>
                <a:ea typeface="Calibri"/>
                <a:cs typeface="Calibri"/>
                <a:sym typeface="Calibri"/>
              </a:rPr>
              <a:t>)</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3"/>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br>
              <a:rPr lang="en-US" sz="1000">
                <a:solidFill>
                  <a:schemeClr val="dk1"/>
                </a:solidFill>
                <a:highlight>
                  <a:srgbClr val="FFFF00"/>
                </a:highlight>
                <a:latin typeface="Century Gothic"/>
                <a:ea typeface="Century Gothic"/>
                <a:cs typeface="Century Gothic"/>
                <a:sym typeface="Century Gothic"/>
              </a:rPr>
            </a:br>
            <a:r>
              <a:rPr lang="en-US" sz="1000">
                <a:solidFill>
                  <a:schemeClr val="dk1"/>
                </a:solidFill>
                <a:highlight>
                  <a:srgbClr val="FFFF00"/>
                </a:highlight>
                <a:latin typeface="Century Gothic"/>
                <a:ea typeface="Century Gothic"/>
                <a:cs typeface="Century Gothic"/>
                <a:sym typeface="Century Gothic"/>
              </a:rPr>
              <a:t>Maybe add in Checklist here???</a:t>
            </a:r>
            <a:endParaRPr sz="1000">
              <a:solidFill>
                <a:schemeClr val="dk1"/>
              </a:solidFill>
              <a:highlight>
                <a:srgbClr val="FFFF00"/>
              </a:highlight>
              <a:latin typeface="Century Gothic"/>
              <a:ea typeface="Century Gothic"/>
              <a:cs typeface="Century Gothic"/>
              <a:sym typeface="Century Gothic"/>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Systems thinking: seeing whole systems and parts and how they connect</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Problem-finding: identifying and defining a problem</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Visualising: manipulating materials and sketching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Improving: persistently trying to make things better by experimenting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Creative problem-solving: generating ideas with many iterations</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Adapting: testing, analysing, reflecting &amp; rethinking</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lang="en-US" sz="1000">
                <a:solidFill>
                  <a:schemeClr val="dk1"/>
                </a:solidFill>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highlight>
                  <a:schemeClr val="lt1"/>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latin typeface="Century Gothic"/>
                <a:ea typeface="Century Gothic"/>
                <a:cs typeface="Century Gothic"/>
                <a:sym typeface="Century Gothic"/>
              </a:rPr>
              <a:t>More resources on Habits of Mind can be found here: </a:t>
            </a:r>
            <a:r>
              <a:rPr lang="en-US" sz="1000" u="sng">
                <a:solidFill>
                  <a:schemeClr val="hlink"/>
                </a:solidFill>
                <a:latin typeface="Century Gothic"/>
                <a:ea typeface="Century Gothic"/>
                <a:cs typeface="Century Gothic"/>
                <a:sym typeface="Century Gothic"/>
                <a:hlinkClick r:id="rId2"/>
              </a:rPr>
              <a:t>https://www.stem.org.uk/resources/community/collection/424831/engineering-habits-mind-primary</a:t>
            </a:r>
            <a:endParaRPr sz="1000">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sz="1000">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rPr lang="en-US" sz="1000">
                <a:solidFill>
                  <a:schemeClr val="dk1"/>
                </a:solidFill>
                <a:highlight>
                  <a:srgbClr val="FFFFFF"/>
                </a:highlight>
                <a:latin typeface="Century Gothic"/>
                <a:ea typeface="Century Gothic"/>
                <a:cs typeface="Century Gothic"/>
                <a:sym typeface="Century Gothic"/>
              </a:rPr>
              <a:t>Bill Lucas and Janet Hanson from The Center for Real World Learning at the University of Winchester, UK wrote the paper, </a:t>
            </a:r>
            <a:r>
              <a:rPr b="1" i="1" lang="en-US" sz="1000">
                <a:solidFill>
                  <a:schemeClr val="dk1"/>
                </a:solidFill>
                <a:latin typeface="Century Gothic"/>
                <a:ea typeface="Century Gothic"/>
                <a:cs typeface="Century Gothic"/>
                <a:sym typeface="Century Gothic"/>
              </a:rPr>
              <a:t>Thinking Like an Engineer: Using Engineering Habits of Mind and Signature Pedagogies to Redesign Engineering Education</a:t>
            </a:r>
            <a:r>
              <a:rPr i="1" lang="en-US" sz="1000">
                <a:solidFill>
                  <a:schemeClr val="dk1"/>
                </a:solidFill>
                <a:latin typeface="Century Gothic"/>
                <a:ea typeface="Century Gothic"/>
                <a:cs typeface="Century Gothic"/>
                <a:sym typeface="Century Gothic"/>
              </a:rPr>
              <a:t>. </a:t>
            </a:r>
            <a:r>
              <a:rPr lang="en-US" sz="1000">
                <a:solidFill>
                  <a:schemeClr val="dk1"/>
                </a:solidFill>
                <a:latin typeface="Century Gothic"/>
                <a:ea typeface="Century Gothic"/>
                <a:cs typeface="Century Gothic"/>
                <a:sym typeface="Century Gothic"/>
              </a:rPr>
              <a:t>In the paper, they “ identified the six most distinctive learning dispositions, or engineering “habits of mind” [EHoM] that engineers frequently deploy.”  </a:t>
            </a:r>
            <a:endParaRPr sz="1000">
              <a:latin typeface="Century Gothic"/>
              <a:ea typeface="Century Gothic"/>
              <a:cs typeface="Century Gothic"/>
              <a:sym typeface="Century 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3"/>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3"/>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8" name="Google Shape;18;p33"/>
          <p:cNvPicPr preferRelativeResize="0"/>
          <p:nvPr/>
        </p:nvPicPr>
        <p:blipFill rotWithShape="1">
          <a:blip r:embed="rId2">
            <a:alphaModFix/>
          </a:blip>
          <a:srcRect b="0" l="0" r="0" t="0"/>
          <a:stretch/>
        </p:blipFill>
        <p:spPr>
          <a:xfrm>
            <a:off x="912541" y="737998"/>
            <a:ext cx="2628900" cy="1011116"/>
          </a:xfrm>
          <a:prstGeom prst="rect">
            <a:avLst/>
          </a:prstGeom>
          <a:noFill/>
          <a:ln>
            <a:noFill/>
          </a:ln>
        </p:spPr>
      </p:pic>
      <p:pic>
        <p:nvPicPr>
          <p:cNvPr descr="A close up of a sign&#10;&#10;Description automatically generated" id="19" name="Google Shape;19;p33"/>
          <p:cNvPicPr preferRelativeResize="0"/>
          <p:nvPr/>
        </p:nvPicPr>
        <p:blipFill rotWithShape="1">
          <a:blip r:embed="rId3">
            <a:alphaModFix/>
          </a:blip>
          <a:srcRect b="0" l="0" r="0" t="0"/>
          <a:stretch/>
        </p:blipFill>
        <p:spPr>
          <a:xfrm>
            <a:off x="7942271" y="4383157"/>
            <a:ext cx="749499" cy="250333"/>
          </a:xfrm>
          <a:prstGeom prst="rect">
            <a:avLst/>
          </a:prstGeom>
          <a:noFill/>
          <a:ln>
            <a:noFill/>
          </a:ln>
        </p:spPr>
      </p:pic>
      <p:pic>
        <p:nvPicPr>
          <p:cNvPr descr="A picture containing dark, black, standing, white&#10;&#10;Description automatically generated" id="20" name="Google Shape;20;p33"/>
          <p:cNvPicPr preferRelativeResize="0"/>
          <p:nvPr/>
        </p:nvPicPr>
        <p:blipFill rotWithShape="1">
          <a:blip r:embed="rId4">
            <a:alphaModFix/>
          </a:blip>
          <a:srcRect b="0" l="0" r="0" t="0"/>
          <a:stretch/>
        </p:blipFill>
        <p:spPr>
          <a:xfrm>
            <a:off x="285451" y="3607729"/>
            <a:ext cx="1245704" cy="1245704"/>
          </a:xfrm>
          <a:prstGeom prst="rect">
            <a:avLst/>
          </a:prstGeom>
          <a:noFill/>
          <a:ln>
            <a:noFill/>
          </a:ln>
        </p:spPr>
      </p:pic>
      <p:pic>
        <p:nvPicPr>
          <p:cNvPr descr="A black sign with white text&#10;&#10;Description automatically generated" id="21" name="Google Shape;21;p33"/>
          <p:cNvPicPr preferRelativeResize="0"/>
          <p:nvPr/>
        </p:nvPicPr>
        <p:blipFill rotWithShape="1">
          <a:blip r:embed="rId5">
            <a:alphaModFix/>
          </a:blip>
          <a:srcRect b="0" l="0" r="0" t="0"/>
          <a:stretch/>
        </p:blipFill>
        <p:spPr>
          <a:xfrm rot="4885537">
            <a:off x="6294830" y="4147816"/>
            <a:ext cx="709795" cy="709795"/>
          </a:xfrm>
          <a:prstGeom prst="rect">
            <a:avLst/>
          </a:prstGeom>
          <a:noFill/>
          <a:ln>
            <a:noFill/>
          </a:ln>
        </p:spPr>
      </p:pic>
      <p:pic>
        <p:nvPicPr>
          <p:cNvPr descr="A black sign with white text&#10;&#10;Description automatically generated" id="22" name="Google Shape;22;p33"/>
          <p:cNvPicPr preferRelativeResize="0"/>
          <p:nvPr/>
        </p:nvPicPr>
        <p:blipFill rotWithShape="1">
          <a:blip r:embed="rId6">
            <a:alphaModFix/>
          </a:blip>
          <a:srcRect b="0" l="0" r="0" t="0"/>
          <a:stretch/>
        </p:blipFill>
        <p:spPr>
          <a:xfrm rot="244428">
            <a:off x="6718550" y="3382497"/>
            <a:ext cx="1309083" cy="1309083"/>
          </a:xfrm>
          <a:prstGeom prst="rect">
            <a:avLst/>
          </a:prstGeom>
          <a:noFill/>
          <a:ln>
            <a:noFill/>
          </a:ln>
        </p:spPr>
      </p:pic>
      <p:pic>
        <p:nvPicPr>
          <p:cNvPr descr="A close up of a logo&#10;&#10;Description automatically generated" id="23" name="Google Shape;23;p33"/>
          <p:cNvPicPr preferRelativeResize="0"/>
          <p:nvPr/>
        </p:nvPicPr>
        <p:blipFill rotWithShape="1">
          <a:blip r:embed="rId7">
            <a:alphaModFix/>
          </a:blip>
          <a:srcRect b="0" l="0" r="0" t="0"/>
          <a:stretch/>
        </p:blipFill>
        <p:spPr>
          <a:xfrm>
            <a:off x="338037" y="357248"/>
            <a:ext cx="810625" cy="810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4" name="Shape 24"/>
        <p:cNvGrpSpPr/>
        <p:nvPr/>
      </p:nvGrpSpPr>
      <p:grpSpPr>
        <a:xfrm>
          <a:off x="0" y="0"/>
          <a:ext cx="0" cy="0"/>
          <a:chOff x="0" y="0"/>
          <a:chExt cx="0" cy="0"/>
        </a:xfrm>
      </p:grpSpPr>
      <p:sp>
        <p:nvSpPr>
          <p:cNvPr id="25" name="Google Shape;25;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28" name="Google Shape;28;p34"/>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29" name="Google Shape;29;p3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30" name="Google Shape;30;p34"/>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OneColumn">
  <p:cSld name="Content Slide_OneColumn">
    <p:spTree>
      <p:nvGrpSpPr>
        <p:cNvPr id="31" name="Shape 31"/>
        <p:cNvGrpSpPr/>
        <p:nvPr/>
      </p:nvGrpSpPr>
      <p:grpSpPr>
        <a:xfrm>
          <a:off x="0" y="0"/>
          <a:ext cx="0" cy="0"/>
          <a:chOff x="0" y="0"/>
          <a:chExt cx="0" cy="0"/>
        </a:xfrm>
      </p:grpSpPr>
      <p:sp>
        <p:nvSpPr>
          <p:cNvPr id="32" name="Google Shape;32;p35"/>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33" name="Google Shape;33;p35"/>
          <p:cNvGrpSpPr/>
          <p:nvPr/>
        </p:nvGrpSpPr>
        <p:grpSpPr>
          <a:xfrm>
            <a:off x="6536078" y="4234070"/>
            <a:ext cx="2155692" cy="418490"/>
            <a:chOff x="8714770" y="5645427"/>
            <a:chExt cx="2874255" cy="557986"/>
          </a:xfrm>
        </p:grpSpPr>
        <p:pic>
          <p:nvPicPr>
            <p:cNvPr id="34" name="Google Shape;34;p35"/>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35" name="Google Shape;35;p35"/>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36" name="Google Shape;36;p35"/>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37" name="Google Shape;37;p3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black sign with white text&#10;&#10;Description automatically generated" id="38" name="Google Shape;38;p35"/>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39" name="Google Shape;39;p35"/>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40" name="Google Shape;40;p3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TwoColumns">
  <p:cSld name="Content Slide_TwoColumns">
    <p:spTree>
      <p:nvGrpSpPr>
        <p:cNvPr id="41" name="Shape 41"/>
        <p:cNvGrpSpPr/>
        <p:nvPr/>
      </p:nvGrpSpPr>
      <p:grpSpPr>
        <a:xfrm>
          <a:off x="0" y="0"/>
          <a:ext cx="0" cy="0"/>
          <a:chOff x="0" y="0"/>
          <a:chExt cx="0" cy="0"/>
        </a:xfrm>
      </p:grpSpPr>
      <p:grpSp>
        <p:nvGrpSpPr>
          <p:cNvPr id="42" name="Google Shape;42;p36"/>
          <p:cNvGrpSpPr/>
          <p:nvPr/>
        </p:nvGrpSpPr>
        <p:grpSpPr>
          <a:xfrm>
            <a:off x="6536078" y="4234070"/>
            <a:ext cx="2155692" cy="418490"/>
            <a:chOff x="8714770" y="5645427"/>
            <a:chExt cx="2874255" cy="557986"/>
          </a:xfrm>
        </p:grpSpPr>
        <p:pic>
          <p:nvPicPr>
            <p:cNvPr id="43" name="Google Shape;43;p36"/>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44" name="Google Shape;44;p36"/>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45" name="Google Shape;45;p36"/>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46" name="Google Shape;46;p3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36"/>
          <p:cNvSpPr txBox="1"/>
          <p:nvPr>
            <p:ph idx="1" type="body"/>
          </p:nvPr>
        </p:nvSpPr>
        <p:spPr>
          <a:xfrm>
            <a:off x="639815"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36"/>
          <p:cNvSpPr txBox="1"/>
          <p:nvPr>
            <p:ph idx="2" type="body"/>
          </p:nvPr>
        </p:nvSpPr>
        <p:spPr>
          <a:xfrm>
            <a:off x="4654254" y="1137121"/>
            <a:ext cx="3932185" cy="309694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black sign with white text&#10;&#10;Description automatically generated" id="49" name="Google Shape;49;p36"/>
          <p:cNvPicPr preferRelativeResize="0"/>
          <p:nvPr/>
        </p:nvPicPr>
        <p:blipFill rotWithShape="1">
          <a:blip r:embed="rId4">
            <a:alphaModFix/>
          </a:blip>
          <a:srcRect b="0" l="0" r="0" t="0"/>
          <a:stretch/>
        </p:blipFill>
        <p:spPr>
          <a:xfrm flipH="1" rot="-3433455">
            <a:off x="216824" y="4147602"/>
            <a:ext cx="637762" cy="637762"/>
          </a:xfrm>
          <a:prstGeom prst="rect">
            <a:avLst/>
          </a:prstGeom>
          <a:noFill/>
          <a:ln>
            <a:noFill/>
          </a:ln>
        </p:spPr>
      </p:pic>
      <p:pic>
        <p:nvPicPr>
          <p:cNvPr id="50" name="Google Shape;50;p36"/>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51" name="Google Shape;51;p3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20 Teal">
  <p:cSld name="1_Title Slide 320 Teal">
    <p:spTree>
      <p:nvGrpSpPr>
        <p:cNvPr id="52" name="Shape 52"/>
        <p:cNvGrpSpPr/>
        <p:nvPr/>
      </p:nvGrpSpPr>
      <p:grpSpPr>
        <a:xfrm>
          <a:off x="0" y="0"/>
          <a:ext cx="0" cy="0"/>
          <a:chOff x="0" y="0"/>
          <a:chExt cx="0" cy="0"/>
        </a:xfrm>
      </p:grpSpPr>
      <p:sp>
        <p:nvSpPr>
          <p:cNvPr id="53" name="Google Shape;53;p37"/>
          <p:cNvSpPr txBox="1"/>
          <p:nvPr>
            <p:ph idx="12" type="sldNum"/>
          </p:nvPr>
        </p:nvSpPr>
        <p:spPr>
          <a:xfrm>
            <a:off x="385321" y="4654044"/>
            <a:ext cx="486659"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37"/>
          <p:cNvSpPr txBox="1"/>
          <p:nvPr>
            <p:ph type="ctrTitle"/>
          </p:nvPr>
        </p:nvSpPr>
        <p:spPr>
          <a:xfrm>
            <a:off x="685800" y="3138060"/>
            <a:ext cx="7772400" cy="52298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2CB6C0"/>
              </a:buClr>
              <a:buSzPts val="3300"/>
              <a:buFont typeface="Calibri"/>
              <a:buNone/>
              <a:defRPr i="0" sz="3300">
                <a:solidFill>
                  <a:srgbClr val="2CB6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 type="subTitle"/>
          </p:nvPr>
        </p:nvSpPr>
        <p:spPr>
          <a:xfrm>
            <a:off x="685800" y="3730100"/>
            <a:ext cx="7772400" cy="956810"/>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rgbClr val="7F7F7F"/>
              </a:buClr>
              <a:buSzPts val="2100"/>
              <a:buNone/>
              <a:defRPr b="1" i="1" sz="2100">
                <a:solidFill>
                  <a:srgbClr val="7F7F7F"/>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38"/>
          <p:cNvPicPr preferRelativeResize="0"/>
          <p:nvPr/>
        </p:nvPicPr>
        <p:blipFill rotWithShape="1">
          <a:blip r:embed="rId2">
            <a:alphaModFix/>
          </a:blip>
          <a:srcRect b="0" l="0" r="0" t="0"/>
          <a:stretch/>
        </p:blipFill>
        <p:spPr>
          <a:xfrm flipH="1">
            <a:off x="1513287" y="666977"/>
            <a:ext cx="6117426" cy="3132714"/>
          </a:xfrm>
          <a:prstGeom prst="rect">
            <a:avLst/>
          </a:prstGeom>
          <a:noFill/>
          <a:ln>
            <a:noFill/>
          </a:ln>
        </p:spPr>
      </p:pic>
      <p:sp>
        <p:nvSpPr>
          <p:cNvPr id="61" name="Google Shape;61;p38"/>
          <p:cNvSpPr txBox="1"/>
          <p:nvPr>
            <p:ph type="ctrTitle"/>
          </p:nvPr>
        </p:nvSpPr>
        <p:spPr>
          <a:xfrm>
            <a:off x="1541759" y="972231"/>
            <a:ext cx="6003267" cy="77248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2800"/>
              <a:buFont typeface="Calibri"/>
              <a:buNone/>
              <a:defRPr b="1" sz="28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8"/>
          <p:cNvSpPr txBox="1"/>
          <p:nvPr>
            <p:ph idx="1" type="subTitle"/>
          </p:nvPr>
        </p:nvSpPr>
        <p:spPr>
          <a:xfrm>
            <a:off x="1534641" y="1691411"/>
            <a:ext cx="6096072" cy="102087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rgbClr val="00B0F0"/>
              </a:buClr>
              <a:buSzPts val="3600"/>
              <a:buNone/>
              <a:defRPr b="1" sz="3600">
                <a:solidFill>
                  <a:srgbClr val="00B0F0"/>
                </a:solidFill>
                <a:latin typeface="Calibri"/>
                <a:ea typeface="Calibri"/>
                <a:cs typeface="Calibri"/>
                <a:sym typeface="Calibri"/>
              </a:defRPr>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p:txBody>
      </p:sp>
      <p:pic>
        <p:nvPicPr>
          <p:cNvPr descr="A black sign with white text&#10;&#10;Description automatically generated" id="63" name="Google Shape;63;p38"/>
          <p:cNvPicPr preferRelativeResize="0"/>
          <p:nvPr/>
        </p:nvPicPr>
        <p:blipFill rotWithShape="1">
          <a:blip r:embed="rId3">
            <a:alphaModFix/>
          </a:blip>
          <a:srcRect b="0" l="0" r="0" t="0"/>
          <a:stretch/>
        </p:blipFill>
        <p:spPr>
          <a:xfrm flipH="1">
            <a:off x="359378" y="2884490"/>
            <a:ext cx="1860468" cy="18604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
  <p:cSld name="Content Slide_Subhead">
    <p:spTree>
      <p:nvGrpSpPr>
        <p:cNvPr id="64" name="Shape 64"/>
        <p:cNvGrpSpPr/>
        <p:nvPr/>
      </p:nvGrpSpPr>
      <p:grpSpPr>
        <a:xfrm>
          <a:off x="0" y="0"/>
          <a:ext cx="0" cy="0"/>
          <a:chOff x="0" y="0"/>
          <a:chExt cx="0" cy="0"/>
        </a:xfrm>
      </p:grpSpPr>
      <p:sp>
        <p:nvSpPr>
          <p:cNvPr id="65" name="Google Shape;65;p39"/>
          <p:cNvSpPr txBox="1"/>
          <p:nvPr>
            <p:ph idx="1" type="body"/>
          </p:nvPr>
        </p:nvSpPr>
        <p:spPr>
          <a:xfrm>
            <a:off x="639815" y="1533381"/>
            <a:ext cx="7938882" cy="2563783"/>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grpSp>
        <p:nvGrpSpPr>
          <p:cNvPr id="66" name="Google Shape;66;p39"/>
          <p:cNvGrpSpPr/>
          <p:nvPr/>
        </p:nvGrpSpPr>
        <p:grpSpPr>
          <a:xfrm>
            <a:off x="6536078" y="4234070"/>
            <a:ext cx="2155692" cy="418490"/>
            <a:chOff x="8714770" y="5645427"/>
            <a:chExt cx="2874255" cy="557986"/>
          </a:xfrm>
        </p:grpSpPr>
        <p:pic>
          <p:nvPicPr>
            <p:cNvPr id="67" name="Google Shape;67;p39"/>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68" name="Google Shape;68;p39"/>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69" name="Google Shape;69;p39"/>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70" name="Google Shape;70;p39"/>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p39"/>
          <p:cNvPicPr preferRelativeResize="0"/>
          <p:nvPr/>
        </p:nvPicPr>
        <p:blipFill rotWithShape="1">
          <a:blip r:embed="rId4">
            <a:alphaModFix/>
          </a:blip>
          <a:srcRect b="0" l="1" r="-5268" t="0"/>
          <a:stretch/>
        </p:blipFill>
        <p:spPr>
          <a:xfrm>
            <a:off x="349097" y="760480"/>
            <a:ext cx="8860735" cy="270557"/>
          </a:xfrm>
          <a:prstGeom prst="rect">
            <a:avLst/>
          </a:prstGeom>
          <a:noFill/>
          <a:ln>
            <a:noFill/>
          </a:ln>
        </p:spPr>
      </p:pic>
      <p:sp>
        <p:nvSpPr>
          <p:cNvPr id="72" name="Google Shape;72;p39"/>
          <p:cNvSpPr txBox="1"/>
          <p:nvPr>
            <p:ph idx="2" type="body"/>
          </p:nvPr>
        </p:nvSpPr>
        <p:spPr>
          <a:xfrm>
            <a:off x="639424" y="1130318"/>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3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close up of a sign&#10;&#10;Description automatically generated" id="74" name="Google Shape;74;p39"/>
          <p:cNvPicPr preferRelativeResize="0"/>
          <p:nvPr/>
        </p:nvPicPr>
        <p:blipFill rotWithShape="1">
          <a:blip r:embed="rId5">
            <a:alphaModFix/>
          </a:blip>
          <a:srcRect b="0" l="0" r="0" t="0"/>
          <a:stretch/>
        </p:blipFill>
        <p:spPr>
          <a:xfrm rot="-1606048">
            <a:off x="252398" y="3946366"/>
            <a:ext cx="774833" cy="7748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_Subhead_TwoColumn">
  <p:cSld name="Content Slide_Subhead_TwoColumn">
    <p:spTree>
      <p:nvGrpSpPr>
        <p:cNvPr id="75" name="Shape 75"/>
        <p:cNvGrpSpPr/>
        <p:nvPr/>
      </p:nvGrpSpPr>
      <p:grpSpPr>
        <a:xfrm>
          <a:off x="0" y="0"/>
          <a:ext cx="0" cy="0"/>
          <a:chOff x="0" y="0"/>
          <a:chExt cx="0" cy="0"/>
        </a:xfrm>
      </p:grpSpPr>
      <p:grpSp>
        <p:nvGrpSpPr>
          <p:cNvPr id="76" name="Google Shape;76;p40"/>
          <p:cNvGrpSpPr/>
          <p:nvPr/>
        </p:nvGrpSpPr>
        <p:grpSpPr>
          <a:xfrm>
            <a:off x="6536078" y="4234070"/>
            <a:ext cx="2155692" cy="418490"/>
            <a:chOff x="8714770" y="5645427"/>
            <a:chExt cx="2874255" cy="557986"/>
          </a:xfrm>
        </p:grpSpPr>
        <p:pic>
          <p:nvPicPr>
            <p:cNvPr id="77" name="Google Shape;77;p40"/>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78" name="Google Shape;78;p40"/>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79" name="Google Shape;79;p40"/>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80" name="Google Shape;80;p40"/>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40"/>
          <p:cNvSpPr txBox="1"/>
          <p:nvPr>
            <p:ph idx="1" type="body"/>
          </p:nvPr>
        </p:nvSpPr>
        <p:spPr>
          <a:xfrm>
            <a:off x="639815"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40"/>
          <p:cNvSpPr txBox="1"/>
          <p:nvPr>
            <p:ph idx="2" type="body"/>
          </p:nvPr>
        </p:nvSpPr>
        <p:spPr>
          <a:xfrm>
            <a:off x="639424" y="1130317"/>
            <a:ext cx="7938882" cy="34783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6394"/>
              </a:buClr>
              <a:buSzPts val="2100"/>
              <a:buNone/>
              <a:defRPr b="1" i="1">
                <a:solidFill>
                  <a:srgbClr val="006394"/>
                </a:solidFill>
                <a:latin typeface="Calibri"/>
                <a:ea typeface="Calibri"/>
                <a:cs typeface="Calibri"/>
                <a:sym typeface="Calibri"/>
              </a:defRPr>
            </a:lvl1pPr>
            <a:lvl2pPr indent="-228600" lvl="1" marL="914400" algn="l">
              <a:lnSpc>
                <a:spcPct val="90000"/>
              </a:lnSpc>
              <a:spcBef>
                <a:spcPts val="375"/>
              </a:spcBef>
              <a:spcAft>
                <a:spcPts val="0"/>
              </a:spcAft>
              <a:buClr>
                <a:schemeClr val="dk1"/>
              </a:buClr>
              <a:buSzPts val="1800"/>
              <a:buNone/>
              <a:defRPr/>
            </a:lvl2pPr>
            <a:lvl3pPr indent="-228600" lvl="2" marL="1371600" algn="l">
              <a:lnSpc>
                <a:spcPct val="90000"/>
              </a:lnSpc>
              <a:spcBef>
                <a:spcPts val="375"/>
              </a:spcBef>
              <a:spcAft>
                <a:spcPts val="0"/>
              </a:spcAft>
              <a:buClr>
                <a:schemeClr val="dk1"/>
              </a:buClr>
              <a:buSzPts val="1500"/>
              <a:buNone/>
              <a:defRPr/>
            </a:lvl3pPr>
            <a:lvl4pPr indent="-228600" lvl="3" marL="1828800" algn="l">
              <a:lnSpc>
                <a:spcPct val="90000"/>
              </a:lnSpc>
              <a:spcBef>
                <a:spcPts val="375"/>
              </a:spcBef>
              <a:spcAft>
                <a:spcPts val="0"/>
              </a:spcAft>
              <a:buClr>
                <a:schemeClr val="dk1"/>
              </a:buClr>
              <a:buSzPts val="135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40"/>
          <p:cNvSpPr txBox="1"/>
          <p:nvPr>
            <p:ph idx="3" type="body"/>
          </p:nvPr>
        </p:nvSpPr>
        <p:spPr>
          <a:xfrm>
            <a:off x="4654254" y="1533380"/>
            <a:ext cx="3932185" cy="2435697"/>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rgbClr val="00B0F0"/>
              </a:buClr>
              <a:buSzPts val="2000"/>
              <a:buChar char="•"/>
              <a:defRPr sz="2000">
                <a:latin typeface="Calibri"/>
                <a:ea typeface="Calibri"/>
                <a:cs typeface="Calibri"/>
                <a:sym typeface="Calibri"/>
              </a:defRPr>
            </a:lvl1pPr>
            <a:lvl2pPr indent="-330200" lvl="1" marL="914400" algn="l">
              <a:lnSpc>
                <a:spcPct val="90000"/>
              </a:lnSpc>
              <a:spcBef>
                <a:spcPts val="375"/>
              </a:spcBef>
              <a:spcAft>
                <a:spcPts val="0"/>
              </a:spcAft>
              <a:buClr>
                <a:srgbClr val="00B0F0"/>
              </a:buClr>
              <a:buSzPts val="1600"/>
              <a:buChar char="•"/>
              <a:defRPr sz="1600">
                <a:latin typeface="Calibri"/>
                <a:ea typeface="Calibri"/>
                <a:cs typeface="Calibri"/>
                <a:sym typeface="Calibri"/>
              </a:defRPr>
            </a:lvl2pPr>
            <a:lvl3pPr indent="-317500" lvl="2" marL="1371600" algn="l">
              <a:lnSpc>
                <a:spcPct val="90000"/>
              </a:lnSpc>
              <a:spcBef>
                <a:spcPts val="375"/>
              </a:spcBef>
              <a:spcAft>
                <a:spcPts val="0"/>
              </a:spcAft>
              <a:buClr>
                <a:srgbClr val="00B0F0"/>
              </a:buClr>
              <a:buSzPts val="1400"/>
              <a:buChar char="•"/>
              <a:defRPr sz="1400">
                <a:latin typeface="Calibri"/>
                <a:ea typeface="Calibri"/>
                <a:cs typeface="Calibri"/>
                <a:sym typeface="Calibri"/>
              </a:defRPr>
            </a:lvl3pPr>
            <a:lvl4pPr indent="-304800" lvl="3" marL="1828800" algn="l">
              <a:lnSpc>
                <a:spcPct val="90000"/>
              </a:lnSpc>
              <a:spcBef>
                <a:spcPts val="375"/>
              </a:spcBef>
              <a:spcAft>
                <a:spcPts val="0"/>
              </a:spcAft>
              <a:buClr>
                <a:srgbClr val="00B0F0"/>
              </a:buClr>
              <a:buSzPts val="1200"/>
              <a:buChar char="•"/>
              <a:defRPr sz="1200">
                <a:latin typeface="Calibri"/>
                <a:ea typeface="Calibri"/>
                <a:cs typeface="Calibri"/>
                <a:sym typeface="Calibri"/>
              </a:defRPr>
            </a:lvl4pPr>
            <a:lvl5pPr indent="-304800" lvl="4" marL="2286000" algn="l">
              <a:lnSpc>
                <a:spcPct val="90000"/>
              </a:lnSpc>
              <a:spcBef>
                <a:spcPts val="375"/>
              </a:spcBef>
              <a:spcAft>
                <a:spcPts val="0"/>
              </a:spcAft>
              <a:buClr>
                <a:srgbClr val="00B0F0"/>
              </a:buClr>
              <a:buSzPts val="1200"/>
              <a:buChar char="•"/>
              <a:defRPr sz="1200">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A close up of a sign&#10;&#10;Description automatically generated" id="84" name="Google Shape;84;p40"/>
          <p:cNvPicPr preferRelativeResize="0"/>
          <p:nvPr/>
        </p:nvPicPr>
        <p:blipFill rotWithShape="1">
          <a:blip r:embed="rId4">
            <a:alphaModFix/>
          </a:blip>
          <a:srcRect b="0" l="0" r="0" t="0"/>
          <a:stretch/>
        </p:blipFill>
        <p:spPr>
          <a:xfrm rot="-1606048">
            <a:off x="252398" y="3946366"/>
            <a:ext cx="774833" cy="774833"/>
          </a:xfrm>
          <a:prstGeom prst="rect">
            <a:avLst/>
          </a:prstGeom>
          <a:noFill/>
          <a:ln>
            <a:noFill/>
          </a:ln>
        </p:spPr>
      </p:pic>
      <p:pic>
        <p:nvPicPr>
          <p:cNvPr id="85" name="Google Shape;85;p40"/>
          <p:cNvPicPr preferRelativeResize="0"/>
          <p:nvPr/>
        </p:nvPicPr>
        <p:blipFill rotWithShape="1">
          <a:blip r:embed="rId5">
            <a:alphaModFix/>
          </a:blip>
          <a:srcRect b="0" l="1" r="-5268" t="0"/>
          <a:stretch/>
        </p:blipFill>
        <p:spPr>
          <a:xfrm>
            <a:off x="349097" y="760480"/>
            <a:ext cx="8860735" cy="270557"/>
          </a:xfrm>
          <a:prstGeom prst="rect">
            <a:avLst/>
          </a:prstGeom>
          <a:noFill/>
          <a:ln>
            <a:noFill/>
          </a:ln>
        </p:spPr>
      </p:pic>
      <p:sp>
        <p:nvSpPr>
          <p:cNvPr id="86" name="Google Shape;86;p4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B0F0"/>
              </a:buClr>
              <a:buSzPts val="2700"/>
              <a:buFont typeface="Century Gothic"/>
              <a:buNone/>
              <a:defRPr b="0" sz="2700">
                <a:solidFill>
                  <a:srgbClr val="00B0F0"/>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_Subhead_TwoColumns">
  <p:cSld name="1_Content Slide_Subhead_TwoColumns">
    <p:spTree>
      <p:nvGrpSpPr>
        <p:cNvPr id="87" name="Shape 87"/>
        <p:cNvGrpSpPr/>
        <p:nvPr/>
      </p:nvGrpSpPr>
      <p:grpSpPr>
        <a:xfrm>
          <a:off x="0" y="0"/>
          <a:ext cx="0" cy="0"/>
          <a:chOff x="0" y="0"/>
          <a:chExt cx="0" cy="0"/>
        </a:xfrm>
      </p:grpSpPr>
      <p:grpSp>
        <p:nvGrpSpPr>
          <p:cNvPr id="88" name="Google Shape;88;p41"/>
          <p:cNvGrpSpPr/>
          <p:nvPr/>
        </p:nvGrpSpPr>
        <p:grpSpPr>
          <a:xfrm>
            <a:off x="6536078" y="4234070"/>
            <a:ext cx="2155692" cy="418490"/>
            <a:chOff x="8714770" y="5645427"/>
            <a:chExt cx="2874255" cy="557986"/>
          </a:xfrm>
        </p:grpSpPr>
        <p:pic>
          <p:nvPicPr>
            <p:cNvPr id="89" name="Google Shape;89;p41"/>
            <p:cNvPicPr preferRelativeResize="0"/>
            <p:nvPr/>
          </p:nvPicPr>
          <p:blipFill rotWithShape="1">
            <a:blip r:embed="rId2">
              <a:alphaModFix/>
            </a:blip>
            <a:srcRect b="0" l="0" r="0" t="0"/>
            <a:stretch/>
          </p:blipFill>
          <p:spPr>
            <a:xfrm>
              <a:off x="8714770" y="5645427"/>
              <a:ext cx="1418626" cy="545626"/>
            </a:xfrm>
            <a:prstGeom prst="rect">
              <a:avLst/>
            </a:prstGeom>
            <a:noFill/>
            <a:ln>
              <a:noFill/>
            </a:ln>
          </p:spPr>
        </p:pic>
        <p:pic>
          <p:nvPicPr>
            <p:cNvPr descr="A close up of a sign&#10;&#10;Description automatically generated" id="90" name="Google Shape;90;p41"/>
            <p:cNvPicPr preferRelativeResize="0"/>
            <p:nvPr/>
          </p:nvPicPr>
          <p:blipFill rotWithShape="1">
            <a:blip r:embed="rId3">
              <a:alphaModFix/>
            </a:blip>
            <a:srcRect b="0" l="0" r="0" t="0"/>
            <a:stretch/>
          </p:blipFill>
          <p:spPr>
            <a:xfrm>
              <a:off x="10589694" y="5844209"/>
              <a:ext cx="999332" cy="333777"/>
            </a:xfrm>
            <a:prstGeom prst="rect">
              <a:avLst/>
            </a:prstGeom>
            <a:noFill/>
            <a:ln>
              <a:noFill/>
            </a:ln>
          </p:spPr>
        </p:pic>
        <p:cxnSp>
          <p:nvCxnSpPr>
            <p:cNvPr id="91" name="Google Shape;91;p41"/>
            <p:cNvCxnSpPr/>
            <p:nvPr/>
          </p:nvCxnSpPr>
          <p:spPr>
            <a:xfrm>
              <a:off x="10336697" y="5794513"/>
              <a:ext cx="0" cy="408900"/>
            </a:xfrm>
            <a:prstGeom prst="straightConnector1">
              <a:avLst/>
            </a:prstGeom>
            <a:noFill/>
            <a:ln cap="flat" cmpd="sng" w="9525">
              <a:solidFill>
                <a:srgbClr val="7F7F7F"/>
              </a:solidFill>
              <a:prstDash val="solid"/>
              <a:miter lim="800000"/>
              <a:headEnd len="sm" w="sm" type="none"/>
              <a:tailEnd len="sm" w="sm" type="none"/>
            </a:ln>
          </p:spPr>
        </p:cxnSp>
      </p:grpSp>
      <p:sp>
        <p:nvSpPr>
          <p:cNvPr id="92" name="Google Shape;92;p41"/>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93" name="Google Shape;93;p41"/>
          <p:cNvPicPr preferRelativeResize="0"/>
          <p:nvPr/>
        </p:nvPicPr>
        <p:blipFill rotWithShape="1">
          <a:blip r:embed="rId4">
            <a:alphaModFix/>
          </a:blip>
          <a:srcRect b="0" l="0" r="0" t="0"/>
          <a:stretch/>
        </p:blipFill>
        <p:spPr>
          <a:xfrm>
            <a:off x="1528396" y="193238"/>
            <a:ext cx="6087207" cy="4565406"/>
          </a:xfrm>
          <a:prstGeom prst="rect">
            <a:avLst/>
          </a:prstGeom>
          <a:noFill/>
          <a:ln>
            <a:noFill/>
          </a:ln>
        </p:spPr>
      </p:pic>
      <p:pic>
        <p:nvPicPr>
          <p:cNvPr descr="A black sign with white text&#10;&#10;Description automatically generated" id="94" name="Google Shape;94;p41"/>
          <p:cNvPicPr preferRelativeResize="0"/>
          <p:nvPr/>
        </p:nvPicPr>
        <p:blipFill rotWithShape="1">
          <a:blip r:embed="rId5">
            <a:alphaModFix/>
          </a:blip>
          <a:srcRect b="0" l="0" r="0" t="0"/>
          <a:stretch/>
        </p:blipFill>
        <p:spPr>
          <a:xfrm flipH="1" rot="-3433455">
            <a:off x="216824" y="4147602"/>
            <a:ext cx="637762" cy="6377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screenshot of a cell phone&#10;&#10;Description automatically generated" id="11" name="Google Shape;11;p32"/>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b0ISWaNoz-c" TargetMode="External"/><Relationship Id="rId4" Type="http://schemas.openxmlformats.org/officeDocument/2006/relationships/image" Target="../media/image25.jpg"/><Relationship Id="rId5" Type="http://schemas.openxmlformats.org/officeDocument/2006/relationships/hyperlink" Target="http://www.youtube.com/watch?v=b0ISWaNoz-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google.com/file/d/0B1e9rTlM5bVHMkZvNm51cFRxMXRNVHdwRjBONkExT2tid0Fn/vie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nasa.gov/audience/forstudents/5-8/features/nasaknows/what-is-a-helicopter-58.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youtube.com/watch?v=H9VDkvgGmVo" TargetMode="External"/><Relationship Id="rId4" Type="http://schemas.openxmlformats.org/officeDocument/2006/relationships/image" Target="../media/image18.jpg"/><Relationship Id="rId5" Type="http://schemas.openxmlformats.org/officeDocument/2006/relationships/hyperlink" Target="http://www.youtube.com/watch?v=H9VDkvgGmV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tryengineering.org/profile/aerospace-engineering/" TargetMode="External"/><Relationship Id="rId4" Type="http://schemas.openxmlformats.org/officeDocument/2006/relationships/hyperlink" Target="https://tryengineering.org/profile/civil-engineering/" TargetMode="External"/><Relationship Id="rId10" Type="http://schemas.openxmlformats.org/officeDocument/2006/relationships/image" Target="../media/image21.png"/><Relationship Id="rId9" Type="http://schemas.openxmlformats.org/officeDocument/2006/relationships/hyperlink" Target="https://drive.google.com/file/d/0B1e9rTlM5bVHMkZvNm51cFRxMXRNVHdwRjBONkExT2tid0Fn/view" TargetMode="External"/><Relationship Id="rId5" Type="http://schemas.openxmlformats.org/officeDocument/2006/relationships/hyperlink" Target="https://tryengineering.org/profile/civil-engineering/" TargetMode="External"/><Relationship Id="rId6" Type="http://schemas.openxmlformats.org/officeDocument/2006/relationships/hyperlink" Target="https://tryengineering.org/profile/electrical-engineering/" TargetMode="External"/><Relationship Id="rId7" Type="http://schemas.openxmlformats.org/officeDocument/2006/relationships/hyperlink" Target="https://tryengineering.org/profile/electrical-engineering/" TargetMode="External"/><Relationship Id="rId8" Type="http://schemas.openxmlformats.org/officeDocument/2006/relationships/hyperlink" Target="https://drive.google.com/file/d/0B1e9rTlM5bVHMkZvNm51cFRxMXRNVHdwRjBONkExT2tid0Fn/vi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s://online-journals.org/index.php/i-jep/article/view/536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greatachievements.org/" TargetMode="External"/><Relationship Id="rId4" Type="http://schemas.openxmlformats.org/officeDocument/2006/relationships/hyperlink" Target="http://www.greatachievements.org/" TargetMode="External"/><Relationship Id="rId5"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engineeringchallenges.org/"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tryengineering.org/" TargetMode="External"/><Relationship Id="rId4" Type="http://schemas.openxmlformats.org/officeDocument/2006/relationships/hyperlink" Target="https://tryengineering.org/" TargetMode="External"/><Relationship Id="rId5"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nasa.gov/audience/forstudents/5-8/features/nasa-knows/what-is-a-helicopter-58.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912541" y="1703998"/>
            <a:ext cx="6858000" cy="7548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520"/>
              <a:buFont typeface="Calibri"/>
              <a:buNone/>
            </a:pPr>
            <a:r>
              <a:t/>
            </a:r>
            <a:endParaRPr sz="2520"/>
          </a:p>
          <a:p>
            <a:pPr indent="0" lvl="0" marL="0" rtl="0" algn="l">
              <a:lnSpc>
                <a:spcPct val="90000"/>
              </a:lnSpc>
              <a:spcBef>
                <a:spcPts val="0"/>
              </a:spcBef>
              <a:spcAft>
                <a:spcPts val="0"/>
              </a:spcAft>
              <a:buClr>
                <a:schemeClr val="dk1"/>
              </a:buClr>
              <a:buSzPts val="2520"/>
              <a:buFont typeface="Calibri"/>
              <a:buNone/>
            </a:pPr>
            <a:r>
              <a:rPr lang="en-US" sz="2520"/>
              <a:t>Lesson Plan:</a:t>
            </a:r>
            <a:endParaRPr sz="2520"/>
          </a:p>
        </p:txBody>
      </p:sp>
      <p:sp>
        <p:nvSpPr>
          <p:cNvPr id="100" name="Google Shape;100;p1"/>
          <p:cNvSpPr txBox="1"/>
          <p:nvPr>
            <p:ph idx="1" type="subTitle"/>
          </p:nvPr>
        </p:nvSpPr>
        <p:spPr>
          <a:xfrm>
            <a:off x="912541" y="2527912"/>
            <a:ext cx="6858000" cy="11287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0F0"/>
              </a:buClr>
              <a:buSzPts val="3600"/>
              <a:buNone/>
            </a:pPr>
            <a:r>
              <a:rPr lang="en-US"/>
              <a:t>Designing Drones</a:t>
            </a:r>
            <a:endParaRPr/>
          </a:p>
        </p:txBody>
      </p:sp>
      <p:sp>
        <p:nvSpPr>
          <p:cNvPr id="101" name="Google Shape;101;p1"/>
          <p:cNvSpPr/>
          <p:nvPr/>
        </p:nvSpPr>
        <p:spPr>
          <a:xfrm rot="-5400000">
            <a:off x="5927418" y="861795"/>
            <a:ext cx="1853077" cy="263800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building, dome&#10;&#10;Description automatically generated" id="102" name="Google Shape;102;p1"/>
          <p:cNvPicPr preferRelativeResize="0"/>
          <p:nvPr/>
        </p:nvPicPr>
        <p:blipFill rotWithShape="1">
          <a:blip r:embed="rId3">
            <a:alphaModFix/>
          </a:blip>
          <a:srcRect b="0" l="0" r="0" t="0"/>
          <a:stretch/>
        </p:blipFill>
        <p:spPr>
          <a:xfrm>
            <a:off x="5663331" y="1394984"/>
            <a:ext cx="2381250" cy="157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idx="1" type="body"/>
          </p:nvPr>
        </p:nvSpPr>
        <p:spPr>
          <a:xfrm>
            <a:off x="639815" y="1081309"/>
            <a:ext cx="7881000" cy="30753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What aspect(s) of the design led to the success of the rotor that flew for the longest time?</a:t>
            </a:r>
            <a:endParaRPr/>
          </a:p>
          <a:p>
            <a:pPr indent="-355600" lvl="0" marL="457200" rtl="0" algn="l">
              <a:lnSpc>
                <a:spcPct val="90000"/>
              </a:lnSpc>
              <a:spcBef>
                <a:spcPts val="750"/>
              </a:spcBef>
              <a:spcAft>
                <a:spcPts val="0"/>
              </a:spcAft>
              <a:buClr>
                <a:srgbClr val="00B0F0"/>
              </a:buClr>
              <a:buSzPts val="2000"/>
              <a:buChar char="•"/>
            </a:pPr>
            <a:r>
              <a:rPr lang="en-US"/>
              <a:t>Describe one part of your design that you think worked the best.</a:t>
            </a:r>
            <a:endParaRPr/>
          </a:p>
          <a:p>
            <a:pPr indent="-355600" lvl="0" marL="457200" rtl="0" algn="l">
              <a:lnSpc>
                <a:spcPct val="90000"/>
              </a:lnSpc>
              <a:spcBef>
                <a:spcPts val="750"/>
              </a:spcBef>
              <a:spcAft>
                <a:spcPts val="0"/>
              </a:spcAft>
              <a:buClr>
                <a:srgbClr val="00B0F0"/>
              </a:buClr>
              <a:buSzPts val="2000"/>
              <a:buChar char="•"/>
            </a:pPr>
            <a:r>
              <a:rPr lang="en-US"/>
              <a:t>If you had a chance to do this project again, what would your team have chosen to do differently?</a:t>
            </a:r>
            <a:endParaRPr/>
          </a:p>
          <a:p>
            <a:pPr indent="-355600" lvl="0" marL="457200" rtl="0" algn="l">
              <a:lnSpc>
                <a:spcPct val="90000"/>
              </a:lnSpc>
              <a:spcBef>
                <a:spcPts val="750"/>
              </a:spcBef>
              <a:spcAft>
                <a:spcPts val="0"/>
              </a:spcAft>
              <a:buClr>
                <a:srgbClr val="00B0F0"/>
              </a:buClr>
              <a:buSzPts val="2000"/>
              <a:buChar char="•"/>
            </a:pPr>
            <a:r>
              <a:rPr lang="en-US"/>
              <a:t>If you could have selected some building materials which were not made available to you, what would you have selected? Why?</a:t>
            </a:r>
            <a:endParaRPr/>
          </a:p>
          <a:p>
            <a:pPr indent="-355600" lvl="0" marL="457200" rtl="0" algn="l">
              <a:lnSpc>
                <a:spcPct val="90000"/>
              </a:lnSpc>
              <a:spcBef>
                <a:spcPts val="750"/>
              </a:spcBef>
              <a:spcAft>
                <a:spcPts val="0"/>
              </a:spcAft>
              <a:buClr>
                <a:srgbClr val="00B0F0"/>
              </a:buClr>
              <a:buSzPts val="2000"/>
              <a:buChar char="•"/>
            </a:pPr>
            <a:r>
              <a:rPr lang="en-US"/>
              <a:t>Do you think this project worked better because you were part of a team, or do you think you could have done a better job working alone?</a:t>
            </a:r>
            <a:br>
              <a:rPr lang="en-US"/>
            </a:br>
            <a:endParaRPr/>
          </a:p>
        </p:txBody>
      </p:sp>
      <p:sp>
        <p:nvSpPr>
          <p:cNvPr id="164" name="Google Shape;164;p12"/>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5" name="Google Shape;165;p1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Reflection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Design Process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76" name="Google Shape;176;p1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Engineering Design Process</a:t>
            </a:r>
            <a:endParaRPr/>
          </a:p>
        </p:txBody>
      </p:sp>
      <p:sp>
        <p:nvSpPr>
          <p:cNvPr id="177" name="Google Shape;177;p14"/>
          <p:cNvSpPr/>
          <p:nvPr/>
        </p:nvSpPr>
        <p:spPr>
          <a:xfrm>
            <a:off x="830181" y="1106907"/>
            <a:ext cx="4206240" cy="32398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From brainstorming ideas to testing prototypes, iterating through the design process helps engineers to develop more creative products and processes. &#10;&#10;TeachEngineering has over 1,500 FREE lessons and activities. Visit https://www.teachengineering.org/ for more!&#10;&#10;Music: Italian Afternoon - Twin Musicom&#10;&#10;You’re free to use this song in any of your videos, but you must include the following in your video description:&#10;Italian Afternoon by Twin Musicom is licensed under a Creative Commons Attribution license (https://creativecommons.org/licenses/by/4.0/)&#10;Artist: http://www.twinmusicom.org/" id="178" name="Google Shape;178;p14" title="Engineering Design Process">
            <a:hlinkClick r:id="rId3"/>
          </p:cNvPr>
          <p:cNvPicPr preferRelativeResize="0"/>
          <p:nvPr/>
        </p:nvPicPr>
        <p:blipFill rotWithShape="1">
          <a:blip r:embed="rId4">
            <a:alphaModFix/>
          </a:blip>
          <a:srcRect b="0" l="0" r="0" t="0"/>
          <a:stretch/>
        </p:blipFill>
        <p:spPr>
          <a:xfrm>
            <a:off x="918341" y="1226277"/>
            <a:ext cx="4023360" cy="3029584"/>
          </a:xfrm>
          <a:prstGeom prst="rect">
            <a:avLst/>
          </a:prstGeom>
          <a:noFill/>
          <a:ln>
            <a:noFill/>
          </a:ln>
        </p:spPr>
      </p:pic>
      <p:sp>
        <p:nvSpPr>
          <p:cNvPr id="179" name="Google Shape;179;p14"/>
          <p:cNvSpPr txBox="1"/>
          <p:nvPr/>
        </p:nvSpPr>
        <p:spPr>
          <a:xfrm>
            <a:off x="5260196" y="1886231"/>
            <a:ext cx="3157200" cy="172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the engineering design process (EDP). The process engineers use to solve problems.</a:t>
            </a:r>
            <a:br>
              <a:rPr b="0" i="0" lang="en-US" sz="2000" u="none" cap="none" strike="noStrike">
                <a:solidFill>
                  <a:schemeClr val="dk1"/>
                </a:solidFill>
                <a:latin typeface="Calibri"/>
                <a:ea typeface="Calibri"/>
                <a:cs typeface="Calibri"/>
                <a:sym typeface="Calibri"/>
              </a:rPr>
            </a:br>
            <a:r>
              <a:rPr b="0" i="1" lang="en-US" sz="1400" u="none" cap="none" strike="noStrike">
                <a:solidFill>
                  <a:schemeClr val="dk1"/>
                </a:solidFill>
                <a:latin typeface="Calibri"/>
                <a:ea typeface="Calibri"/>
                <a:cs typeface="Calibri"/>
                <a:sym typeface="Calibri"/>
              </a:rPr>
              <a:t>(Video 1:47)</a:t>
            </a:r>
            <a:br>
              <a:rPr b="0" i="1" lang="en-US" sz="14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endParaRPr b="0" i="1" sz="1400" u="none" cap="none" strike="noStrike">
              <a:solidFill>
                <a:schemeClr val="dk1"/>
              </a:solidFill>
              <a:highlight>
                <a:srgbClr val="FFFF00"/>
              </a:highlight>
              <a:latin typeface="Calibri"/>
              <a:ea typeface="Calibri"/>
              <a:cs typeface="Calibri"/>
              <a:sym typeface="Calibri"/>
            </a:endParaRPr>
          </a:p>
        </p:txBody>
      </p:sp>
      <p:sp>
        <p:nvSpPr>
          <p:cNvPr id="180" name="Google Shape;180;p14"/>
          <p:cNvSpPr txBox="1"/>
          <p:nvPr/>
        </p:nvSpPr>
        <p:spPr>
          <a:xfrm>
            <a:off x="782052" y="4463329"/>
            <a:ext cx="4608095" cy="41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rgbClr val="000000"/>
                </a:solidFill>
                <a:latin typeface="Arial"/>
                <a:ea typeface="Arial"/>
                <a:cs typeface="Arial"/>
                <a:sym typeface="Arial"/>
                <a:hlinkClick r:id="rId5">
                  <a:extLst>
                    <a:ext uri="{A12FA001-AC4F-418D-AE19-62706E023703}">
                      <ahyp:hlinkClr val="tx"/>
                    </a:ext>
                  </a:extLst>
                </a:hlinkClick>
              </a:rPr>
              <a:t>http://www.youtube.com/watch?v=b0ISWaNoz-c</a:t>
            </a:r>
            <a:r>
              <a:rPr b="0" i="1" lang="en-US" sz="800" u="none" cap="none" strike="noStrike">
                <a:solidFill>
                  <a:schemeClr val="dk1"/>
                </a:solidFill>
                <a:latin typeface="Calibri"/>
                <a:ea typeface="Calibri"/>
                <a:cs typeface="Calibri"/>
                <a:sym typeface="Calibri"/>
              </a:rPr>
              <a:t> </a:t>
            </a:r>
            <a:endParaRPr b="0" i="1" sz="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87" name="Google Shape;187;p1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Engineering Design Process</a:t>
            </a:r>
            <a:endParaRPr/>
          </a:p>
        </p:txBody>
      </p:sp>
      <p:sp>
        <p:nvSpPr>
          <p:cNvPr id="188" name="Google Shape;188;p15"/>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Divide into teams</a:t>
            </a:r>
            <a:endParaRPr/>
          </a:p>
          <a:p>
            <a:pPr indent="-171450" lvl="0" marL="171450" rtl="0" algn="l">
              <a:lnSpc>
                <a:spcPct val="90000"/>
              </a:lnSpc>
              <a:spcBef>
                <a:spcPts val="750"/>
              </a:spcBef>
              <a:spcAft>
                <a:spcPts val="0"/>
              </a:spcAft>
              <a:buSzPts val="2000"/>
              <a:buChar char="•"/>
            </a:pPr>
            <a:r>
              <a:rPr lang="en-US"/>
              <a:t>Review the challenge and criteria </a:t>
            </a:r>
            <a:br>
              <a:rPr lang="en-US"/>
            </a:br>
            <a:r>
              <a:rPr lang="en-US"/>
              <a:t>&amp; constraints</a:t>
            </a:r>
            <a:endParaRPr/>
          </a:p>
          <a:p>
            <a:pPr indent="-171450" lvl="0" marL="171450" rtl="0" algn="l">
              <a:lnSpc>
                <a:spcPct val="90000"/>
              </a:lnSpc>
              <a:spcBef>
                <a:spcPts val="750"/>
              </a:spcBef>
              <a:spcAft>
                <a:spcPts val="0"/>
              </a:spcAft>
              <a:buSzPts val="2000"/>
              <a:buChar char="•"/>
            </a:pPr>
            <a:r>
              <a:rPr lang="en-US"/>
              <a:t>Brainstorm possible solutions (sketch </a:t>
            </a:r>
            <a:br>
              <a:rPr lang="en-US"/>
            </a:br>
            <a:r>
              <a:rPr lang="en-US"/>
              <a:t>while you brainstorm!)</a:t>
            </a:r>
            <a:endParaRPr/>
          </a:p>
          <a:p>
            <a:pPr indent="-171450" lvl="0" marL="171450" rtl="0" algn="l">
              <a:lnSpc>
                <a:spcPct val="90000"/>
              </a:lnSpc>
              <a:spcBef>
                <a:spcPts val="750"/>
              </a:spcBef>
              <a:spcAft>
                <a:spcPts val="0"/>
              </a:spcAft>
              <a:buSzPts val="2000"/>
              <a:buChar char="•"/>
            </a:pPr>
            <a:r>
              <a:rPr lang="en-US"/>
              <a:t>Choose best solution and build a prototype </a:t>
            </a:r>
            <a:endParaRPr/>
          </a:p>
          <a:p>
            <a:pPr indent="-171450" lvl="0" marL="171450" rtl="0" algn="l">
              <a:lnSpc>
                <a:spcPct val="90000"/>
              </a:lnSpc>
              <a:spcBef>
                <a:spcPts val="750"/>
              </a:spcBef>
              <a:spcAft>
                <a:spcPts val="0"/>
              </a:spcAft>
              <a:buSzPts val="2000"/>
              <a:buChar char="•"/>
            </a:pPr>
            <a:r>
              <a:rPr lang="en-US"/>
              <a:t>Test then redesign until solution is </a:t>
            </a:r>
            <a:br>
              <a:rPr lang="en-US"/>
            </a:br>
            <a:r>
              <a:rPr lang="en-US"/>
              <a:t>optimized</a:t>
            </a:r>
            <a:endParaRPr/>
          </a:p>
          <a:p>
            <a:pPr indent="-171450" lvl="0" marL="171450" rtl="0" algn="l">
              <a:lnSpc>
                <a:spcPct val="90000"/>
              </a:lnSpc>
              <a:spcBef>
                <a:spcPts val="750"/>
              </a:spcBef>
              <a:spcAft>
                <a:spcPts val="0"/>
              </a:spcAft>
              <a:buSzPts val="2000"/>
              <a:buChar char="•"/>
            </a:pPr>
            <a:r>
              <a:rPr lang="en-US"/>
              <a:t>Reflect as a team and debrief as a class</a:t>
            </a:r>
            <a:endParaRPr/>
          </a:p>
        </p:txBody>
      </p:sp>
      <p:grpSp>
        <p:nvGrpSpPr>
          <p:cNvPr id="189" name="Google Shape;189;p15"/>
          <p:cNvGrpSpPr/>
          <p:nvPr/>
        </p:nvGrpSpPr>
        <p:grpSpPr>
          <a:xfrm>
            <a:off x="5486400" y="1053422"/>
            <a:ext cx="3200400" cy="3179089"/>
            <a:chOff x="5486400" y="1064108"/>
            <a:chExt cx="3200400" cy="3179089"/>
          </a:xfrm>
        </p:grpSpPr>
        <p:sp>
          <p:nvSpPr>
            <p:cNvPr id="190" name="Google Shape;190;p15"/>
            <p:cNvSpPr/>
            <p:nvPr/>
          </p:nvSpPr>
          <p:spPr>
            <a:xfrm>
              <a:off x="5486400" y="1064108"/>
              <a:ext cx="3200400" cy="317908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1" name="Google Shape;191;p15"/>
            <p:cNvPicPr preferRelativeResize="0"/>
            <p:nvPr/>
          </p:nvPicPr>
          <p:blipFill rotWithShape="1">
            <a:blip r:embed="rId3">
              <a:alphaModFix/>
            </a:blip>
            <a:srcRect b="3456" l="3880" r="3211" t="4064"/>
            <a:stretch/>
          </p:blipFill>
          <p:spPr>
            <a:xfrm>
              <a:off x="5594682" y="1167064"/>
              <a:ext cx="2995863" cy="2959768"/>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Productive Failure</a:t>
            </a:r>
            <a:endParaRPr/>
          </a:p>
        </p:txBody>
      </p:sp>
      <p:sp>
        <p:nvSpPr>
          <p:cNvPr id="197" name="Google Shape;197;p16"/>
          <p:cNvSpPr txBox="1"/>
          <p:nvPr>
            <p:ph idx="1" type="body"/>
          </p:nvPr>
        </p:nvSpPr>
        <p:spPr>
          <a:xfrm>
            <a:off x="639815" y="1040043"/>
            <a:ext cx="7938882" cy="307146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en-US"/>
              <a:t>The engineering design process involves productive failure: test, fail, redesign. Iterate again and again until you have the best possible solution. </a:t>
            </a:r>
            <a:endParaRPr/>
          </a:p>
          <a:p>
            <a:pPr indent="-171450" lvl="0" marL="171450" rtl="0" algn="l">
              <a:lnSpc>
                <a:spcPct val="90000"/>
              </a:lnSpc>
              <a:spcBef>
                <a:spcPts val="750"/>
              </a:spcBef>
              <a:spcAft>
                <a:spcPts val="0"/>
              </a:spcAft>
              <a:buSzPts val="2000"/>
              <a:buChar char="•"/>
            </a:pPr>
            <a:r>
              <a:rPr lang="en-US"/>
              <a:t>It is important to document iterations to keep track of each redesign. Use the engineering notebook to sketch ideas, document iterations and any measurement and/or calculations.</a:t>
            </a:r>
            <a:endParaRPr/>
          </a:p>
          <a:p>
            <a:pPr indent="-171450" lvl="0" marL="171450" rtl="0" algn="l">
              <a:lnSpc>
                <a:spcPct val="90000"/>
              </a:lnSpc>
              <a:spcBef>
                <a:spcPts val="750"/>
              </a:spcBef>
              <a:spcAft>
                <a:spcPts val="0"/>
              </a:spcAft>
              <a:buSzPts val="2000"/>
              <a:buChar char="•"/>
            </a:pPr>
            <a:r>
              <a:rPr lang="en-US"/>
              <a:t>It’s also important to showcase the fact that there can be multiple solutions to the same problem. There’s no one “right” solution.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7"/>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Vocabulary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8"/>
          <p:cNvSpPr txBox="1"/>
          <p:nvPr>
            <p:ph idx="1" type="body"/>
          </p:nvPr>
        </p:nvSpPr>
        <p:spPr>
          <a:xfrm>
            <a:off x="639815" y="1015041"/>
            <a:ext cx="7938882" cy="3075286"/>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Aerodynamic: The qualities of an object that affect how easily it is able to move through the air.</a:t>
            </a:r>
            <a:endParaRPr/>
          </a:p>
          <a:p>
            <a:pPr indent="-187325" lvl="0" marL="288925" rtl="0" algn="l">
              <a:lnSpc>
                <a:spcPct val="90000"/>
              </a:lnSpc>
              <a:spcBef>
                <a:spcPts val="750"/>
              </a:spcBef>
              <a:spcAft>
                <a:spcPts val="0"/>
              </a:spcAft>
              <a:buSzPts val="2000"/>
              <a:buChar char="•"/>
            </a:pPr>
            <a:r>
              <a:rPr lang="en-US"/>
              <a:t>Criteria: Conditions that the design must satisfy like its overall size, etc.</a:t>
            </a:r>
            <a:endParaRPr/>
          </a:p>
          <a:p>
            <a:pPr indent="-187325" lvl="0" marL="288925" rtl="0" algn="l">
              <a:lnSpc>
                <a:spcPct val="90000"/>
              </a:lnSpc>
              <a:spcBef>
                <a:spcPts val="750"/>
              </a:spcBef>
              <a:spcAft>
                <a:spcPts val="0"/>
              </a:spcAft>
              <a:buSzPts val="2000"/>
              <a:buChar char="•"/>
            </a:pPr>
            <a:r>
              <a:rPr lang="en-US"/>
              <a:t>Drag: A force that acts opposite to the relative motion of any object moving with respect to surrounding air (or water).</a:t>
            </a:r>
            <a:endParaRPr/>
          </a:p>
          <a:p>
            <a:pPr indent="-187325" lvl="0" marL="288925" rtl="0" algn="l">
              <a:lnSpc>
                <a:spcPct val="90000"/>
              </a:lnSpc>
              <a:spcBef>
                <a:spcPts val="750"/>
              </a:spcBef>
              <a:spcAft>
                <a:spcPts val="0"/>
              </a:spcAft>
              <a:buSzPts val="2000"/>
              <a:buChar char="•"/>
            </a:pPr>
            <a:r>
              <a:rPr lang="en-US"/>
              <a:t>Engineers: Inventors and problem-solvers of the world. Twenty-five major specialties are recognized in engineering (</a:t>
            </a:r>
            <a:r>
              <a:rPr lang="en-US" u="sng">
                <a:solidFill>
                  <a:schemeClr val="hlink"/>
                </a:solidFill>
                <a:hlinkClick r:id="rId3"/>
              </a:rPr>
              <a:t>see infographic</a:t>
            </a:r>
            <a:r>
              <a:rPr lang="en-US"/>
              <a:t>).</a:t>
            </a:r>
            <a:endParaRPr/>
          </a:p>
          <a:p>
            <a:pPr indent="-187325" lvl="0" marL="288925" rtl="0" algn="l">
              <a:lnSpc>
                <a:spcPct val="90000"/>
              </a:lnSpc>
              <a:spcBef>
                <a:spcPts val="750"/>
              </a:spcBef>
              <a:spcAft>
                <a:spcPts val="0"/>
              </a:spcAft>
              <a:buSzPts val="2000"/>
              <a:buChar char="•"/>
            </a:pPr>
            <a:r>
              <a:rPr lang="en-US"/>
              <a:t>Engineering Design Process: Process engineers use to solve problems. </a:t>
            </a:r>
            <a:endParaRPr/>
          </a:p>
          <a:p>
            <a:pPr indent="-187325" lvl="0" marL="288925" rtl="0" algn="l">
              <a:lnSpc>
                <a:spcPct val="90000"/>
              </a:lnSpc>
              <a:spcBef>
                <a:spcPts val="750"/>
              </a:spcBef>
              <a:spcAft>
                <a:spcPts val="0"/>
              </a:spcAft>
              <a:buSzPts val="2000"/>
              <a:buChar char="•"/>
            </a:pPr>
            <a:r>
              <a:rPr lang="en-US"/>
              <a:t>Engineering Habits of Mind (EHM): Six unique ways that engineers think.</a:t>
            </a:r>
            <a:endParaRPr/>
          </a:p>
        </p:txBody>
      </p:sp>
      <p:sp>
        <p:nvSpPr>
          <p:cNvPr id="209" name="Google Shape;209;p18"/>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10" name="Google Shape;210;p1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idx="1" type="body"/>
          </p:nvPr>
        </p:nvSpPr>
        <p:spPr>
          <a:xfrm>
            <a:off x="639815" y="1015041"/>
            <a:ext cx="7938882" cy="3075286"/>
          </a:xfrm>
          <a:prstGeom prst="rect">
            <a:avLst/>
          </a:prstGeom>
          <a:noFill/>
          <a:ln>
            <a:noFill/>
          </a:ln>
        </p:spPr>
        <p:txBody>
          <a:bodyPr anchorCtr="0" anchor="t" bIns="45700" lIns="91425" spcFirstLastPara="1" rIns="91425" wrap="square" tIns="45700">
            <a:noAutofit/>
          </a:bodyPr>
          <a:lstStyle/>
          <a:p>
            <a:pPr indent="-187325" lvl="0" marL="288925" rtl="0" algn="l">
              <a:lnSpc>
                <a:spcPct val="90000"/>
              </a:lnSpc>
              <a:spcBef>
                <a:spcPts val="750"/>
              </a:spcBef>
              <a:spcAft>
                <a:spcPts val="0"/>
              </a:spcAft>
              <a:buSzPts val="2000"/>
              <a:buChar char="•"/>
            </a:pPr>
            <a:r>
              <a:rPr lang="en-US"/>
              <a:t>Lift: An aerodynamic force that helps to counteract weight. The heavier an object is, the harder it is for lift to work against it and achieve flight.</a:t>
            </a:r>
            <a:endParaRPr/>
          </a:p>
          <a:p>
            <a:pPr indent="-187325" lvl="0" marL="288925" rtl="0" algn="l">
              <a:lnSpc>
                <a:spcPct val="90000"/>
              </a:lnSpc>
              <a:spcBef>
                <a:spcPts val="750"/>
              </a:spcBef>
              <a:spcAft>
                <a:spcPts val="0"/>
              </a:spcAft>
              <a:buSzPts val="2000"/>
              <a:buChar char="•"/>
            </a:pPr>
            <a:r>
              <a:rPr lang="en-US"/>
              <a:t>Iteration: Test &amp; redesign is one iteration. Repeat (multiple iterations).</a:t>
            </a:r>
            <a:endParaRPr/>
          </a:p>
          <a:p>
            <a:pPr indent="-187325" lvl="0" marL="288925" rtl="0" algn="l">
              <a:lnSpc>
                <a:spcPct val="90000"/>
              </a:lnSpc>
              <a:spcBef>
                <a:spcPts val="750"/>
              </a:spcBef>
              <a:spcAft>
                <a:spcPts val="0"/>
              </a:spcAft>
              <a:buSzPts val="2000"/>
              <a:buChar char="•"/>
            </a:pPr>
            <a:r>
              <a:rPr lang="en-US"/>
              <a:t>Prototype: A working model of the solution to be tested.</a:t>
            </a:r>
            <a:endParaRPr/>
          </a:p>
          <a:p>
            <a:pPr indent="-187325" lvl="0" marL="288925" rtl="0" algn="l">
              <a:lnSpc>
                <a:spcPct val="90000"/>
              </a:lnSpc>
              <a:spcBef>
                <a:spcPts val="750"/>
              </a:spcBef>
              <a:spcAft>
                <a:spcPts val="0"/>
              </a:spcAft>
              <a:buSzPts val="2000"/>
              <a:buChar char="•"/>
            </a:pPr>
            <a:r>
              <a:rPr lang="en-US"/>
              <a:t>Thrust: The forward motion (velocity) or thrust of an aircraft through the air along with the shape of the aircraft and its parts. </a:t>
            </a:r>
            <a:endParaRPr/>
          </a:p>
          <a:p>
            <a:pPr indent="-187325" lvl="0" marL="288925" rtl="0" algn="l">
              <a:lnSpc>
                <a:spcPct val="90000"/>
              </a:lnSpc>
              <a:spcBef>
                <a:spcPts val="750"/>
              </a:spcBef>
              <a:spcAft>
                <a:spcPts val="0"/>
              </a:spcAft>
              <a:buSzPts val="2000"/>
              <a:buChar char="•"/>
            </a:pPr>
            <a:r>
              <a:rPr lang="en-US"/>
              <a:t>Weight: Everything has weight, which is a result of gravitational forces. The materials selected for a glider design will have a weight that will need to be offset by “lift” in order to fly.</a:t>
            </a:r>
            <a:endParaRPr/>
          </a:p>
          <a:p>
            <a:pPr indent="-60325" lvl="0" marL="288925"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p:txBody>
      </p:sp>
      <p:sp>
        <p:nvSpPr>
          <p:cNvPr id="217" name="Google Shape;217;p19"/>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18" name="Google Shape;218;p1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Vocabulary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0"/>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Dig Deeper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ph idx="1" type="body"/>
          </p:nvPr>
        </p:nvSpPr>
        <p:spPr>
          <a:xfrm>
            <a:off x="639815" y="1051137"/>
            <a:ext cx="7938882" cy="30752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US"/>
              <a:t>Internet Connections</a:t>
            </a:r>
            <a:endParaRPr/>
          </a:p>
          <a:p>
            <a:pPr indent="-355600" lvl="0" marL="457200" rtl="0" algn="l">
              <a:lnSpc>
                <a:spcPct val="90000"/>
              </a:lnSpc>
              <a:spcBef>
                <a:spcPts val="750"/>
              </a:spcBef>
              <a:spcAft>
                <a:spcPts val="0"/>
              </a:spcAft>
              <a:buSzPts val="2000"/>
              <a:buChar char="•"/>
            </a:pPr>
            <a:r>
              <a:rPr lang="en-US"/>
              <a:t>NASA What is a Helicopter (</a:t>
            </a:r>
            <a:r>
              <a:rPr lang="en-US" u="sng">
                <a:solidFill>
                  <a:schemeClr val="hlink"/>
                </a:solidFill>
                <a:hlinkClick r:id="rId3"/>
              </a:rPr>
              <a:t>www.nasa.gov/audience/forstudents/5-8/features/nasaknows/what-is-a-helicopter-58.html</a:t>
            </a:r>
            <a:r>
              <a:rPr lang="en-US"/>
              <a:t>)</a:t>
            </a:r>
            <a:endParaRPr/>
          </a:p>
          <a:p>
            <a:pPr indent="-355600" lvl="0" marL="457200" rtl="0" algn="l">
              <a:lnSpc>
                <a:spcPct val="90000"/>
              </a:lnSpc>
              <a:spcBef>
                <a:spcPts val="750"/>
              </a:spcBef>
              <a:spcAft>
                <a:spcPts val="0"/>
              </a:spcAft>
              <a:buSzPts val="2000"/>
              <a:buChar char="•"/>
            </a:pPr>
            <a:r>
              <a:rPr lang="en-US"/>
              <a:t>NASA Updrafts and Downdrafts (www.grc.nasa.gov/www/k12/airplane/move4.html)  FAA Unmanned Aircraft Systems (www.faa.gov/uas)</a:t>
            </a:r>
            <a:endParaRPr/>
          </a:p>
          <a:p>
            <a:pPr indent="0" lvl="0" marL="0" rtl="0" algn="l">
              <a:lnSpc>
                <a:spcPct val="90000"/>
              </a:lnSpc>
              <a:spcBef>
                <a:spcPts val="750"/>
              </a:spcBef>
              <a:spcAft>
                <a:spcPts val="0"/>
              </a:spcAft>
              <a:buSzPts val="2000"/>
              <a:buNone/>
            </a:pPr>
            <a:r>
              <a:rPr b="1" lang="en-US" sz="1800"/>
              <a:t>Recommended Reading</a:t>
            </a:r>
            <a:endParaRPr/>
          </a:p>
          <a:p>
            <a:pPr indent="-355600" lvl="0" marL="457200" rtl="0" algn="l">
              <a:lnSpc>
                <a:spcPct val="90000"/>
              </a:lnSpc>
              <a:spcBef>
                <a:spcPts val="750"/>
              </a:spcBef>
              <a:spcAft>
                <a:spcPts val="0"/>
              </a:spcAft>
              <a:buSzPts val="2000"/>
              <a:buChar char="•"/>
            </a:pPr>
            <a:r>
              <a:rPr lang="en-US"/>
              <a:t>“How Do Helicopters Work?” by Jennifer Boothroyd (ISBN: 978-1467707848)</a:t>
            </a:r>
            <a:endParaRPr/>
          </a:p>
          <a:p>
            <a:pPr indent="-355600" lvl="0" marL="457200" rtl="0" algn="l">
              <a:lnSpc>
                <a:spcPct val="90000"/>
              </a:lnSpc>
              <a:spcBef>
                <a:spcPts val="750"/>
              </a:spcBef>
              <a:spcAft>
                <a:spcPts val="0"/>
              </a:spcAft>
              <a:buSzPts val="2000"/>
              <a:buChar char="•"/>
            </a:pPr>
            <a:r>
              <a:rPr lang="en-US"/>
              <a:t>“How Does a Helicopter Work?” by Sarah Eason (ISBN: 978-1433934650)</a:t>
            </a:r>
            <a:endParaRPr/>
          </a:p>
          <a:p>
            <a:pPr indent="0" lvl="0" marL="0" rtl="0" algn="l">
              <a:lnSpc>
                <a:spcPct val="90000"/>
              </a:lnSpc>
              <a:spcBef>
                <a:spcPts val="750"/>
              </a:spcBef>
              <a:spcAft>
                <a:spcPts val="0"/>
              </a:spcAft>
              <a:buSzPts val="2000"/>
              <a:buNone/>
            </a:pPr>
            <a:r>
              <a:t/>
            </a:r>
            <a:endParaRPr b="1"/>
          </a:p>
        </p:txBody>
      </p:sp>
      <p:sp>
        <p:nvSpPr>
          <p:cNvPr id="230" name="Google Shape;230;p21"/>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31" name="Google Shape;231;p21"/>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Dig Deeper into the Topic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The Design Challenge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txBox="1"/>
          <p:nvPr>
            <p:ph idx="1" type="body"/>
          </p:nvPr>
        </p:nvSpPr>
        <p:spPr>
          <a:xfrm>
            <a:off x="639815" y="1051137"/>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SzPts val="2000"/>
              <a:buChar char="•"/>
            </a:pPr>
            <a:r>
              <a:rPr lang="en-US"/>
              <a:t>“Flight” by Philip Wilkinson (ISBN: 978-0195219968)</a:t>
            </a:r>
            <a:endParaRPr/>
          </a:p>
          <a:p>
            <a:pPr indent="-355600" lvl="0" marL="457200" rtl="0" algn="l">
              <a:lnSpc>
                <a:spcPct val="90000"/>
              </a:lnSpc>
              <a:spcBef>
                <a:spcPts val="750"/>
              </a:spcBef>
              <a:spcAft>
                <a:spcPts val="0"/>
              </a:spcAft>
              <a:buSzPts val="2000"/>
              <a:buChar char="•"/>
            </a:pPr>
            <a:r>
              <a:rPr lang="en-US"/>
              <a:t>“Drones: An Illustrated Guide to the Unmanned Aircraft that are Filling Our Skies” by Martin J. Dougherty (ISBN: 978-1782742555)</a:t>
            </a:r>
            <a:endParaRPr/>
          </a:p>
          <a:p>
            <a:pPr indent="0" lvl="0" marL="0" rtl="0" algn="l">
              <a:lnSpc>
                <a:spcPct val="90000"/>
              </a:lnSpc>
              <a:spcBef>
                <a:spcPts val="750"/>
              </a:spcBef>
              <a:spcAft>
                <a:spcPts val="0"/>
              </a:spcAft>
              <a:buSzPts val="2000"/>
              <a:buNone/>
            </a:pPr>
            <a:r>
              <a:rPr b="1" lang="en-US"/>
              <a:t>Writing Activity</a:t>
            </a:r>
            <a:endParaRPr/>
          </a:p>
          <a:p>
            <a:pPr indent="0" lvl="0" marL="0" rtl="0" algn="l">
              <a:lnSpc>
                <a:spcPct val="90000"/>
              </a:lnSpc>
              <a:spcBef>
                <a:spcPts val="750"/>
              </a:spcBef>
              <a:spcAft>
                <a:spcPts val="0"/>
              </a:spcAft>
              <a:buSzPts val="2000"/>
              <a:buNone/>
            </a:pPr>
            <a:r>
              <a:rPr lang="en-US"/>
              <a:t>Write an essay or a paragraph describing a situation where a helicopter or drone would be a more efficient flight vehicle than a plane. Or, write an essay about how drones are used in agriculture or by real estate salespeople.</a:t>
            </a:r>
            <a:br>
              <a:rPr lang="en-US"/>
            </a:br>
            <a:endParaRPr b="1"/>
          </a:p>
        </p:txBody>
      </p:sp>
      <p:sp>
        <p:nvSpPr>
          <p:cNvPr id="238" name="Google Shape;238;p22"/>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239" name="Google Shape;239;p22"/>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Dig Deeper into the Topic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Engineering Fields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50" name="Google Shape;250;p24"/>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What is Engineering?</a:t>
            </a:r>
            <a:endParaRPr/>
          </a:p>
        </p:txBody>
      </p:sp>
      <p:grpSp>
        <p:nvGrpSpPr>
          <p:cNvPr id="251" name="Google Shape;251;p24"/>
          <p:cNvGrpSpPr/>
          <p:nvPr/>
        </p:nvGrpSpPr>
        <p:grpSpPr>
          <a:xfrm>
            <a:off x="782053" y="1106907"/>
            <a:ext cx="4480560" cy="3392518"/>
            <a:chOff x="782053" y="1106907"/>
            <a:chExt cx="4480560" cy="3392518"/>
          </a:xfrm>
        </p:grpSpPr>
        <p:sp>
          <p:nvSpPr>
            <p:cNvPr id="252" name="Google Shape;252;p24"/>
            <p:cNvSpPr/>
            <p:nvPr/>
          </p:nvSpPr>
          <p:spPr>
            <a:xfrm>
              <a:off x="782053" y="1106907"/>
              <a:ext cx="4480560" cy="339251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is engineering? What does it take to be an engineer? Do you need to be a math whiz? Aspiring engineers tackle these questions and help demystify their chosen profession." id="253" name="Google Shape;253;p24" title="What is Engineering?">
              <a:hlinkClick r:id="rId3"/>
            </p:cNvPr>
            <p:cNvPicPr preferRelativeResize="0"/>
            <p:nvPr/>
          </p:nvPicPr>
          <p:blipFill rotWithShape="1">
            <a:blip r:embed="rId4">
              <a:alphaModFix/>
            </a:blip>
            <a:srcRect b="0" l="0" r="0" t="0"/>
            <a:stretch/>
          </p:blipFill>
          <p:spPr>
            <a:xfrm>
              <a:off x="928190" y="1239756"/>
              <a:ext cx="4185800" cy="3139350"/>
            </a:xfrm>
            <a:prstGeom prst="rect">
              <a:avLst/>
            </a:prstGeom>
            <a:noFill/>
            <a:ln>
              <a:noFill/>
            </a:ln>
          </p:spPr>
        </p:pic>
      </p:grpSp>
      <p:sp>
        <p:nvSpPr>
          <p:cNvPr id="254" name="Google Shape;254;p24"/>
          <p:cNvSpPr txBox="1"/>
          <p:nvPr/>
        </p:nvSpPr>
        <p:spPr>
          <a:xfrm>
            <a:off x="5396410" y="1866713"/>
            <a:ext cx="3287400" cy="198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Learn about engineering and how engineers are creative problem solvers and innovators who work to make the world a better place.</a:t>
            </a:r>
            <a:endParaRPr/>
          </a:p>
          <a:p>
            <a:pPr indent="0" lvl="0" marL="0" marR="0" rtl="0" algn="l">
              <a:lnSpc>
                <a:spcPct val="100000"/>
              </a:lnSpc>
              <a:spcBef>
                <a:spcPts val="0"/>
              </a:spcBef>
              <a:spcAft>
                <a:spcPts val="0"/>
              </a:spcAft>
              <a:buClr>
                <a:schemeClr val="dk1"/>
              </a:buClr>
              <a:buSzPts val="2000"/>
              <a:buFont typeface="Calibri"/>
              <a:buNone/>
            </a:pPr>
            <a:r>
              <a:rPr b="0" i="1" lang="en-US" sz="1400" u="none" cap="none" strike="noStrike">
                <a:solidFill>
                  <a:schemeClr val="dk1"/>
                </a:solidFill>
                <a:latin typeface="Calibri"/>
                <a:ea typeface="Calibri"/>
                <a:cs typeface="Calibri"/>
                <a:sym typeface="Calibri"/>
              </a:rPr>
              <a:t>(Video 3:43)</a:t>
            </a:r>
            <a:endParaRPr b="0" i="1" sz="1400" u="none" cap="none" strike="noStrike">
              <a:solidFill>
                <a:schemeClr val="dk1"/>
              </a:solidFill>
              <a:latin typeface="Calibri"/>
              <a:ea typeface="Calibri"/>
              <a:cs typeface="Calibri"/>
              <a:sym typeface="Calibri"/>
            </a:endParaRPr>
          </a:p>
        </p:txBody>
      </p:sp>
      <p:sp>
        <p:nvSpPr>
          <p:cNvPr id="255" name="Google Shape;255;p24"/>
          <p:cNvSpPr txBox="1"/>
          <p:nvPr/>
        </p:nvSpPr>
        <p:spPr>
          <a:xfrm>
            <a:off x="721560" y="4485164"/>
            <a:ext cx="5113755" cy="3203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Calibri"/>
                <a:ea typeface="Calibri"/>
                <a:cs typeface="Calibri"/>
                <a:sym typeface="Calibri"/>
              </a:rPr>
              <a:t>Source: TeachEngineering YouTube Channel </a:t>
            </a:r>
            <a:r>
              <a:rPr b="0" i="1" lang="en-US" sz="8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http://www.youtube.com/watch?v=H9VDkvgGmVo </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2" name="Google Shape;262;p2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Related Engineering Fields</a:t>
            </a:r>
            <a:endParaRPr/>
          </a:p>
        </p:txBody>
      </p:sp>
      <p:sp>
        <p:nvSpPr>
          <p:cNvPr id="263" name="Google Shape;263;p25"/>
          <p:cNvSpPr txBox="1"/>
          <p:nvPr/>
        </p:nvSpPr>
        <p:spPr>
          <a:xfrm>
            <a:off x="628650" y="1140104"/>
            <a:ext cx="5226600" cy="3618539"/>
          </a:xfrm>
          <a:prstGeom prst="rect">
            <a:avLst/>
          </a:prstGeom>
          <a:noFill/>
          <a:ln>
            <a:noFill/>
          </a:ln>
        </p:spPr>
        <p:txBody>
          <a:bodyPr anchorCtr="0" anchor="t" bIns="91425" lIns="91425" spcFirstLastPara="1" rIns="91425" wrap="square" tIns="91425">
            <a:noAutofit/>
          </a:bodyPr>
          <a:lstStyle/>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There are several types of engineering fields that are involved with the engineering and design of flying </a:t>
            </a:r>
            <a:r>
              <a:rPr lang="en-US" sz="2000">
                <a:solidFill>
                  <a:schemeClr val="dk1"/>
                </a:solidFill>
                <a:latin typeface="Calibri"/>
                <a:ea typeface="Calibri"/>
                <a:cs typeface="Calibri"/>
                <a:sym typeface="Calibri"/>
              </a:rPr>
              <a:t>vehicles like </a:t>
            </a:r>
            <a:r>
              <a:rPr b="0" i="0" lang="en-US" sz="2000" u="none" cap="none" strike="noStrike">
                <a:solidFill>
                  <a:schemeClr val="dk1"/>
                </a:solidFill>
                <a:latin typeface="Calibri"/>
                <a:ea typeface="Calibri"/>
                <a:cs typeface="Calibri"/>
                <a:sym typeface="Calibri"/>
              </a:rPr>
              <a:t>drones.  Here are just some of the related engineering fields.</a:t>
            </a:r>
            <a:endParaRPr b="0" i="0" sz="20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Calibri"/>
              <a:buChar char="•"/>
            </a:pPr>
            <a:r>
              <a:rPr lang="en-US" sz="1600" u="sng">
                <a:solidFill>
                  <a:schemeClr val="dk1"/>
                </a:solidFill>
                <a:latin typeface="Calibri"/>
                <a:ea typeface="Calibri"/>
                <a:cs typeface="Calibri"/>
                <a:sym typeface="Calibri"/>
                <a:hlinkClick r:id="rId3">
                  <a:extLst>
                    <a:ext uri="{A12FA001-AC4F-418D-AE19-62706E023703}">
                      <ahyp:hlinkClr val="tx"/>
                    </a:ext>
                  </a:extLst>
                </a:hlinkClick>
              </a:rPr>
              <a:t>Aerospace Engineering</a:t>
            </a:r>
            <a:endParaRPr b="0" i="0" sz="1600" u="none" cap="none" strike="noStrike">
              <a:solidFill>
                <a:schemeClr val="dk1"/>
              </a:solidFill>
              <a:latin typeface="Calibri"/>
              <a:ea typeface="Calibri"/>
              <a:cs typeface="Calibri"/>
              <a:sym typeface="Calibri"/>
            </a:endParaRPr>
          </a:p>
          <a:p>
            <a:pPr indent="-171450" lvl="1" marL="514350" marR="0" rtl="0" algn="l">
              <a:lnSpc>
                <a:spcPct val="90000"/>
              </a:lnSpc>
              <a:spcBef>
                <a:spcPts val="375"/>
              </a:spcBef>
              <a:spcAft>
                <a:spcPts val="0"/>
              </a:spcAft>
              <a:buClr>
                <a:schemeClr val="dk1"/>
              </a:buClr>
              <a:buSzPts val="1600"/>
              <a:buFont typeface="Calibri"/>
              <a:buChar char="•"/>
            </a:pPr>
            <a:r>
              <a:rPr lang="en-US" sz="1600" u="sng">
                <a:solidFill>
                  <a:schemeClr val="dk1"/>
                </a:solidFill>
                <a:latin typeface="Calibri"/>
                <a:ea typeface="Calibri"/>
                <a:cs typeface="Calibri"/>
                <a:sym typeface="Calibri"/>
                <a:hlinkClick r:id="rId4">
                  <a:extLst>
                    <a:ext uri="{A12FA001-AC4F-418D-AE19-62706E023703}">
                      <ahyp:hlinkClr val="tx"/>
                    </a:ext>
                  </a:extLst>
                </a:hlinkClick>
              </a:rPr>
              <a:t>Mechanical</a:t>
            </a:r>
            <a:r>
              <a:rPr b="0" i="0" lang="en-US"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 Engineering</a:t>
            </a:r>
            <a:r>
              <a:rPr b="0" i="0" lang="en-US" sz="1600" u="none" cap="none" strike="noStrike">
                <a:solidFill>
                  <a:schemeClr val="dk1"/>
                </a:solidFill>
                <a:latin typeface="Calibri"/>
                <a:ea typeface="Calibri"/>
                <a:cs typeface="Calibri"/>
                <a:sym typeface="Calibri"/>
              </a:rPr>
              <a:t> </a:t>
            </a:r>
            <a:endParaRPr>
              <a:solidFill>
                <a:schemeClr val="dk1"/>
              </a:solidFill>
            </a:endParaRPr>
          </a:p>
          <a:p>
            <a:pPr indent="-171450" lvl="1" marL="514350" marR="0" rtl="0" algn="l">
              <a:lnSpc>
                <a:spcPct val="90000"/>
              </a:lnSpc>
              <a:spcBef>
                <a:spcPts val="375"/>
              </a:spcBef>
              <a:spcAft>
                <a:spcPts val="0"/>
              </a:spcAft>
              <a:buClr>
                <a:schemeClr val="dk1"/>
              </a:buClr>
              <a:buSzPts val="1600"/>
              <a:buFont typeface="Calibri"/>
              <a:buChar char="•"/>
            </a:pPr>
            <a:r>
              <a:rPr lang="en-US" sz="1600" u="sng">
                <a:solidFill>
                  <a:schemeClr val="dk1"/>
                </a:solidFill>
                <a:latin typeface="Calibri"/>
                <a:ea typeface="Calibri"/>
                <a:cs typeface="Calibri"/>
                <a:sym typeface="Calibri"/>
                <a:hlinkClick r:id="rId6">
                  <a:extLst>
                    <a:ext uri="{A12FA001-AC4F-418D-AE19-62706E023703}">
                      <ahyp:hlinkClr val="tx"/>
                    </a:ext>
                  </a:extLst>
                </a:hlinkClick>
              </a:rPr>
              <a:t>Electrical</a:t>
            </a:r>
            <a:r>
              <a:rPr b="0" i="0" lang="en-US" sz="1600" u="sng" cap="none" strike="noStrike">
                <a:solidFill>
                  <a:schemeClr val="dk1"/>
                </a:solidFill>
                <a:latin typeface="Calibri"/>
                <a:ea typeface="Calibri"/>
                <a:cs typeface="Calibri"/>
                <a:sym typeface="Calibri"/>
                <a:hlinkClick r:id="rId7">
                  <a:extLst>
                    <a:ext uri="{A12FA001-AC4F-418D-AE19-62706E023703}">
                      <ahyp:hlinkClr val="tx"/>
                    </a:ext>
                  </a:extLst>
                </a:hlinkClick>
              </a:rPr>
              <a:t> Engineering</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rgbClr val="00B0F0"/>
              </a:buClr>
              <a:buSzPts val="2000"/>
              <a:buFont typeface="Arial"/>
              <a:buChar char="•"/>
            </a:pPr>
            <a:r>
              <a:rPr b="0" i="0" lang="en-US" sz="2000" u="none" cap="none" strike="noStrike">
                <a:solidFill>
                  <a:schemeClr val="dk1"/>
                </a:solidFill>
                <a:latin typeface="Calibri"/>
                <a:ea typeface="Calibri"/>
                <a:cs typeface="Calibri"/>
                <a:sym typeface="Calibri"/>
              </a:rPr>
              <a:t>Download the </a:t>
            </a:r>
            <a:r>
              <a:rPr b="0" i="0" lang="en-US" sz="2000" u="sng" cap="none" strike="noStrike">
                <a:solidFill>
                  <a:schemeClr val="dk1"/>
                </a:solidFill>
                <a:latin typeface="Calibri"/>
                <a:ea typeface="Calibri"/>
                <a:cs typeface="Calibri"/>
                <a:sym typeface="Calibri"/>
                <a:hlinkClick r:id="rId8">
                  <a:extLst>
                    <a:ext uri="{A12FA001-AC4F-418D-AE19-62706E023703}">
                      <ahyp:hlinkClr val="tx"/>
                    </a:ext>
                  </a:extLst>
                </a:hlinkClick>
              </a:rPr>
              <a:t>Engineering Fields Infographic</a:t>
            </a:r>
            <a:r>
              <a:rPr b="0" i="0" lang="en-US" sz="2000" u="none" cap="none" strike="noStrike">
                <a:solidFill>
                  <a:schemeClr val="dk1"/>
                </a:solidFill>
                <a:latin typeface="Calibri"/>
                <a:ea typeface="Calibri"/>
                <a:cs typeface="Calibri"/>
                <a:sym typeface="Calibri"/>
              </a:rPr>
              <a:t> How will </a:t>
            </a:r>
            <a:r>
              <a:rPr b="1" i="0" lang="en-US" sz="2000" u="none" cap="none" strike="noStrike">
                <a:solidFill>
                  <a:srgbClr val="00B0F0"/>
                </a:solidFill>
                <a:latin typeface="Calibri"/>
                <a:ea typeface="Calibri"/>
                <a:cs typeface="Calibri"/>
                <a:sym typeface="Calibri"/>
              </a:rPr>
              <a:t>YOU</a:t>
            </a:r>
            <a:r>
              <a:rPr b="0" i="0" lang="en-US" sz="2000" u="none" cap="none" strike="noStrike">
                <a:solidFill>
                  <a:schemeClr val="dk1"/>
                </a:solidFill>
                <a:latin typeface="Calibri"/>
                <a:ea typeface="Calibri"/>
                <a:cs typeface="Calibri"/>
                <a:sym typeface="Calibri"/>
              </a:rPr>
              <a:t> change the world?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 name="Google Shape;264;p25"/>
          <p:cNvSpPr txBox="1"/>
          <p:nvPr/>
        </p:nvSpPr>
        <p:spPr>
          <a:xfrm>
            <a:off x="7025275" y="1129050"/>
            <a:ext cx="125400" cy="3513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265" name="Google Shape;265;p25">
            <a:hlinkClick r:id="rId9"/>
          </p:cNvPr>
          <p:cNvPicPr preferRelativeResize="0"/>
          <p:nvPr/>
        </p:nvPicPr>
        <p:blipFill rotWithShape="1">
          <a:blip r:embed="rId10">
            <a:alphaModFix/>
          </a:blip>
          <a:srcRect b="0" l="0" r="0" t="0"/>
          <a:stretch/>
        </p:blipFill>
        <p:spPr>
          <a:xfrm>
            <a:off x="6040764" y="1123985"/>
            <a:ext cx="2377440" cy="30720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a:p>
            <a:pPr indent="-228600" lvl="0" marL="457200" rtl="0" algn="l">
              <a:lnSpc>
                <a:spcPct val="90000"/>
              </a:lnSpc>
              <a:spcBef>
                <a:spcPts val="750"/>
              </a:spcBef>
              <a:spcAft>
                <a:spcPts val="0"/>
              </a:spcAft>
              <a:buSzPts val="2000"/>
              <a:buNone/>
            </a:pPr>
            <a:r>
              <a:t/>
            </a:r>
            <a:endParaRPr/>
          </a:p>
        </p:txBody>
      </p:sp>
      <p:sp>
        <p:nvSpPr>
          <p:cNvPr id="271" name="Google Shape;271;p2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a:t>
            </a:r>
            <a:endParaRPr/>
          </a:p>
        </p:txBody>
      </p:sp>
      <p:sp>
        <p:nvSpPr>
          <p:cNvPr id="272" name="Google Shape;272;p26"/>
          <p:cNvSpPr txBox="1"/>
          <p:nvPr/>
        </p:nvSpPr>
        <p:spPr>
          <a:xfrm>
            <a:off x="4206775" y="1392000"/>
            <a:ext cx="4255200" cy="2359500"/>
          </a:xfrm>
          <a:prstGeom prst="rect">
            <a:avLst/>
          </a:prstGeom>
          <a:noFill/>
          <a:ln>
            <a:noFill/>
          </a:ln>
        </p:spPr>
        <p:txBody>
          <a:bodyPr anchorCtr="0" anchor="t" bIns="45700" lIns="91425" spcFirstLastPara="1" rIns="91425" wrap="square" tIns="45700">
            <a:noAutofit/>
          </a:bodyPr>
          <a:lstStyle/>
          <a:p>
            <a:pPr indent="0" lvl="0" marL="457200" marR="0" rtl="0" algn="l">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Engineering Habits of Mind (EHM) is about how engineers think everyday.  The Core Engineering Mind is about making things that work and making them work better.</a:t>
            </a:r>
            <a:endParaRPr b="0" i="0" sz="1400" u="none" cap="none" strike="noStrike">
              <a:solidFill>
                <a:srgbClr val="000000"/>
              </a:solidFill>
              <a:latin typeface="Arial"/>
              <a:ea typeface="Arial"/>
              <a:cs typeface="Arial"/>
              <a:sym typeface="Arial"/>
            </a:endParaRPr>
          </a:p>
        </p:txBody>
      </p:sp>
      <p:pic>
        <p:nvPicPr>
          <p:cNvPr id="273" name="Google Shape;273;p26"/>
          <p:cNvPicPr preferRelativeResize="0"/>
          <p:nvPr/>
        </p:nvPicPr>
        <p:blipFill rotWithShape="1">
          <a:blip r:embed="rId3">
            <a:alphaModFix/>
          </a:blip>
          <a:srcRect b="0" l="0" r="0" t="0"/>
          <a:stretch/>
        </p:blipFill>
        <p:spPr>
          <a:xfrm>
            <a:off x="809050" y="985019"/>
            <a:ext cx="3961663" cy="3931920"/>
          </a:xfrm>
          <a:prstGeom prst="rect">
            <a:avLst/>
          </a:prstGeom>
          <a:noFill/>
          <a:ln>
            <a:noFill/>
          </a:ln>
        </p:spPr>
      </p:pic>
      <p:sp>
        <p:nvSpPr>
          <p:cNvPr id="274" name="Google Shape;274;p26"/>
          <p:cNvSpPr txBox="1"/>
          <p:nvPr/>
        </p:nvSpPr>
        <p:spPr>
          <a:xfrm>
            <a:off x="4666375" y="3153150"/>
            <a:ext cx="3644700" cy="208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1" lang="en-US" sz="1200" u="none" cap="none" strike="noStrike">
                <a:solidFill>
                  <a:schemeClr val="dk1"/>
                </a:solidFill>
                <a:latin typeface="Calibri"/>
                <a:ea typeface="Calibri"/>
                <a:cs typeface="Calibri"/>
                <a:sym typeface="Calibri"/>
              </a:rPr>
              <a:t>Source: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https://online-journals.org/index.php/i-jep/article/view/5366</a:t>
            </a:r>
            <a:r>
              <a:rPr b="0" i="0" lang="en-US" sz="1200" u="none" cap="none" strike="noStrike">
                <a:solidFill>
                  <a:schemeClr val="dk1"/>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Engineering Habits of Mind Checklist</a:t>
            </a:r>
            <a:endParaRPr/>
          </a:p>
        </p:txBody>
      </p:sp>
      <p:grpSp>
        <p:nvGrpSpPr>
          <p:cNvPr id="280" name="Google Shape;280;p27"/>
          <p:cNvGrpSpPr/>
          <p:nvPr/>
        </p:nvGrpSpPr>
        <p:grpSpPr>
          <a:xfrm>
            <a:off x="4030580" y="985019"/>
            <a:ext cx="3729790" cy="3864979"/>
            <a:chOff x="3693695" y="808497"/>
            <a:chExt cx="3729790" cy="3864979"/>
          </a:xfrm>
        </p:grpSpPr>
        <p:pic>
          <p:nvPicPr>
            <p:cNvPr id="281" name="Google Shape;281;p27"/>
            <p:cNvPicPr preferRelativeResize="0"/>
            <p:nvPr/>
          </p:nvPicPr>
          <p:blipFill rotWithShape="1">
            <a:blip r:embed="rId3">
              <a:alphaModFix/>
            </a:blip>
            <a:srcRect b="0" l="0" r="0" t="0"/>
            <a:stretch/>
          </p:blipFill>
          <p:spPr>
            <a:xfrm>
              <a:off x="3693695" y="808497"/>
              <a:ext cx="3729790" cy="3864979"/>
            </a:xfrm>
            <a:prstGeom prst="rect">
              <a:avLst/>
            </a:prstGeom>
            <a:noFill/>
            <a:ln>
              <a:noFill/>
            </a:ln>
          </p:spPr>
        </p:pic>
        <p:grpSp>
          <p:nvGrpSpPr>
            <p:cNvPr id="282" name="Google Shape;282;p27"/>
            <p:cNvGrpSpPr/>
            <p:nvPr/>
          </p:nvGrpSpPr>
          <p:grpSpPr>
            <a:xfrm>
              <a:off x="4095750" y="1319852"/>
              <a:ext cx="2905125" cy="2990850"/>
              <a:chOff x="4095750" y="1319852"/>
              <a:chExt cx="2905125" cy="2990850"/>
            </a:xfrm>
          </p:grpSpPr>
          <p:sp>
            <p:nvSpPr>
              <p:cNvPr id="283" name="Google Shape;283;p27"/>
              <p:cNvSpPr/>
              <p:nvPr/>
            </p:nvSpPr>
            <p:spPr>
              <a:xfrm>
                <a:off x="5072814" y="2358189"/>
                <a:ext cx="950495" cy="974558"/>
              </a:xfrm>
              <a:prstGeom prst="ellipse">
                <a:avLst/>
              </a:prstGeom>
              <a:solidFill>
                <a:schemeClr val="dk1">
                  <a:alpha val="60000"/>
                </a:scheme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7"/>
              <p:cNvSpPr/>
              <p:nvPr/>
            </p:nvSpPr>
            <p:spPr>
              <a:xfrm>
                <a:off x="4095750" y="1319852"/>
                <a:ext cx="2905125" cy="2990850"/>
              </a:xfrm>
              <a:prstGeom prst="donut">
                <a:avLst>
                  <a:gd fmla="val 15250"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sp>
        <p:nvSpPr>
          <p:cNvPr id="285" name="Google Shape;285;p27"/>
          <p:cNvSpPr txBox="1"/>
          <p:nvPr/>
        </p:nvSpPr>
        <p:spPr>
          <a:xfrm>
            <a:off x="563108" y="1194288"/>
            <a:ext cx="8410200" cy="3796200"/>
          </a:xfrm>
          <a:prstGeom prst="rect">
            <a:avLst/>
          </a:prstGeom>
          <a:noFill/>
          <a:ln>
            <a:noFill/>
          </a:ln>
        </p:spPr>
        <p:txBody>
          <a:bodyPr anchorCtr="0" anchor="t" bIns="45700" lIns="91425" spcFirstLastPara="1" rIns="91425" wrap="square" tIns="45700">
            <a:noAutofit/>
          </a:bodyPr>
          <a:lstStyle/>
          <a:p>
            <a:pPr indent="-298450" lvl="0" marL="571500" marR="0" rtl="0" algn="l">
              <a:lnSpc>
                <a:spcPct val="90000"/>
              </a:lnSpc>
              <a:spcBef>
                <a:spcPts val="75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Systems thinking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Problem-finding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Visualising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Improving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Creative problem-solving</a:t>
            </a:r>
            <a:endParaRPr b="0" i="0" sz="2000" u="none" cap="none" strike="noStrike">
              <a:solidFill>
                <a:schemeClr val="dk1"/>
              </a:solidFill>
              <a:latin typeface="Calibri"/>
              <a:ea typeface="Calibri"/>
              <a:cs typeface="Calibri"/>
              <a:sym typeface="Calibri"/>
            </a:endParaRPr>
          </a:p>
          <a:p>
            <a:pPr indent="-298450" lvl="0" marL="571500" marR="0" rtl="0" algn="l">
              <a:lnSpc>
                <a:spcPct val="90000"/>
              </a:lnSpc>
              <a:spcBef>
                <a:spcPts val="0"/>
              </a:spcBef>
              <a:spcAft>
                <a:spcPts val="0"/>
              </a:spcAft>
              <a:buClr>
                <a:srgbClr val="00B0F0"/>
              </a:buClr>
              <a:buSzPts val="2000"/>
              <a:buFont typeface="Arial"/>
              <a:buChar char="❏"/>
            </a:pPr>
            <a:r>
              <a:rPr b="1" i="0" lang="en-US" sz="2000" u="none" cap="none" strike="noStrike">
                <a:solidFill>
                  <a:schemeClr val="dk1"/>
                </a:solidFill>
                <a:latin typeface="Calibri"/>
                <a:ea typeface="Calibri"/>
                <a:cs typeface="Calibri"/>
                <a:sym typeface="Calibri"/>
              </a:rPr>
              <a:t>Adapting</a:t>
            </a:r>
            <a:endParaRPr/>
          </a:p>
          <a:p>
            <a:pPr indent="0" lvl="0" marL="45720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750"/>
              </a:spcBef>
              <a:spcAft>
                <a:spcPts val="0"/>
              </a:spcAft>
              <a:buClr>
                <a:srgbClr val="00B0F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8"/>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298450" lvl="0" marL="342900" rtl="0" algn="l">
              <a:lnSpc>
                <a:spcPct val="90000"/>
              </a:lnSpc>
              <a:spcBef>
                <a:spcPts val="750"/>
              </a:spcBef>
              <a:spcAft>
                <a:spcPts val="0"/>
              </a:spcAft>
              <a:buSzPts val="2000"/>
              <a:buChar char="❏"/>
            </a:pPr>
            <a:r>
              <a:rPr b="1" lang="en-US"/>
              <a:t>Open-mindedness</a:t>
            </a:r>
            <a:endParaRPr/>
          </a:p>
          <a:p>
            <a:pPr indent="-298450" lvl="0" marL="342900" marR="0" rtl="0" algn="l">
              <a:lnSpc>
                <a:spcPct val="90000"/>
              </a:lnSpc>
              <a:spcBef>
                <a:spcPts val="0"/>
              </a:spcBef>
              <a:spcAft>
                <a:spcPts val="0"/>
              </a:spcAft>
              <a:buSzPts val="2000"/>
              <a:buChar char="❏"/>
            </a:pPr>
            <a:r>
              <a:rPr b="1" lang="en-US"/>
              <a:t>Resilience</a:t>
            </a:r>
            <a:endParaRPr/>
          </a:p>
          <a:p>
            <a:pPr indent="-298450" lvl="0" marL="342900" marR="0" rtl="0" algn="l">
              <a:lnSpc>
                <a:spcPct val="90000"/>
              </a:lnSpc>
              <a:spcBef>
                <a:spcPts val="0"/>
              </a:spcBef>
              <a:spcAft>
                <a:spcPts val="0"/>
              </a:spcAft>
              <a:buSzPts val="2000"/>
              <a:buChar char="❏"/>
            </a:pPr>
            <a:r>
              <a:rPr b="1" lang="en-US"/>
              <a:t>Resourcefulness </a:t>
            </a:r>
            <a:endParaRPr/>
          </a:p>
          <a:p>
            <a:pPr indent="-298450" lvl="0" marL="342900" marR="0" rtl="0" algn="l">
              <a:lnSpc>
                <a:spcPct val="90000"/>
              </a:lnSpc>
              <a:spcBef>
                <a:spcPts val="0"/>
              </a:spcBef>
              <a:spcAft>
                <a:spcPts val="0"/>
              </a:spcAft>
              <a:buSzPts val="2000"/>
              <a:buChar char="❏"/>
            </a:pPr>
            <a:r>
              <a:rPr b="1" lang="en-US"/>
              <a:t>Collaboration</a:t>
            </a:r>
            <a:endParaRPr sz="2000"/>
          </a:p>
          <a:p>
            <a:pPr indent="-298450" lvl="0" marL="342900" marR="0" rtl="0" algn="l">
              <a:lnSpc>
                <a:spcPct val="90000"/>
              </a:lnSpc>
              <a:spcBef>
                <a:spcPts val="0"/>
              </a:spcBef>
              <a:spcAft>
                <a:spcPts val="0"/>
              </a:spcAft>
              <a:buSzPts val="2000"/>
              <a:buChar char="❏"/>
            </a:pPr>
            <a:r>
              <a:rPr b="1" lang="en-US"/>
              <a:t>Reflection</a:t>
            </a:r>
            <a:endParaRPr sz="2000"/>
          </a:p>
          <a:p>
            <a:pPr indent="-298450" lvl="0" marL="342900" marR="0" rtl="0" algn="l">
              <a:lnSpc>
                <a:spcPct val="90000"/>
              </a:lnSpc>
              <a:spcBef>
                <a:spcPts val="0"/>
              </a:spcBef>
              <a:spcAft>
                <a:spcPts val="0"/>
              </a:spcAft>
              <a:buSzPts val="2000"/>
              <a:buChar char="❏"/>
            </a:pPr>
            <a:r>
              <a:rPr b="1" lang="en-US"/>
              <a:t>Ethical Consideration</a:t>
            </a:r>
            <a:endParaRPr b="1"/>
          </a:p>
          <a:p>
            <a:pPr indent="-298450" lvl="0" marL="342900" marR="0" rtl="0" algn="l">
              <a:lnSpc>
                <a:spcPct val="90000"/>
              </a:lnSpc>
              <a:spcBef>
                <a:spcPts val="0"/>
              </a:spcBef>
              <a:spcAft>
                <a:spcPts val="0"/>
              </a:spcAft>
              <a:buSzPts val="2000"/>
              <a:buChar char="❏"/>
            </a:pPr>
            <a:r>
              <a:rPr b="1" lang="en-US"/>
              <a:t>Curiosity</a:t>
            </a:r>
            <a:endParaRPr b="1"/>
          </a:p>
          <a:p>
            <a:pPr indent="-228600" lvl="0" marL="342900" marR="0" rtl="0" algn="l">
              <a:lnSpc>
                <a:spcPct val="90000"/>
              </a:lnSpc>
              <a:spcBef>
                <a:spcPts val="750"/>
              </a:spcBef>
              <a:spcAft>
                <a:spcPts val="0"/>
              </a:spcAft>
              <a:buSzPts val="2000"/>
              <a:buNone/>
            </a:pPr>
            <a:r>
              <a:t/>
            </a:r>
            <a:endParaRPr/>
          </a:p>
          <a:p>
            <a:pPr indent="-44450" lvl="0" marL="171450" rtl="0" algn="l">
              <a:lnSpc>
                <a:spcPct val="90000"/>
              </a:lnSpc>
              <a:spcBef>
                <a:spcPts val="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a:p>
            <a:pPr indent="-44450" lvl="0" marL="171450" rtl="0" algn="l">
              <a:lnSpc>
                <a:spcPct val="90000"/>
              </a:lnSpc>
              <a:spcBef>
                <a:spcPts val="750"/>
              </a:spcBef>
              <a:spcAft>
                <a:spcPts val="0"/>
              </a:spcAft>
              <a:buSzPts val="2000"/>
              <a:buNone/>
            </a:pPr>
            <a:r>
              <a:t/>
            </a:r>
            <a:endParaRPr/>
          </a:p>
        </p:txBody>
      </p:sp>
      <p:sp>
        <p:nvSpPr>
          <p:cNvPr id="291" name="Google Shape;291;p2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sz="2800"/>
              <a:t>Learning Habits of Mind Checklist</a:t>
            </a:r>
            <a:endParaRPr sz="2800"/>
          </a:p>
        </p:txBody>
      </p:sp>
      <p:grpSp>
        <p:nvGrpSpPr>
          <p:cNvPr id="292" name="Google Shape;292;p28"/>
          <p:cNvGrpSpPr/>
          <p:nvPr/>
        </p:nvGrpSpPr>
        <p:grpSpPr>
          <a:xfrm>
            <a:off x="3894063" y="985019"/>
            <a:ext cx="3894200" cy="3864976"/>
            <a:chOff x="3641400" y="808500"/>
            <a:chExt cx="3894200" cy="3864976"/>
          </a:xfrm>
        </p:grpSpPr>
        <p:pic>
          <p:nvPicPr>
            <p:cNvPr id="293" name="Google Shape;293;p28"/>
            <p:cNvPicPr preferRelativeResize="0"/>
            <p:nvPr/>
          </p:nvPicPr>
          <p:blipFill rotWithShape="1">
            <a:blip r:embed="rId3">
              <a:alphaModFix/>
            </a:blip>
            <a:srcRect b="0" l="0" r="0" t="0"/>
            <a:stretch/>
          </p:blipFill>
          <p:spPr>
            <a:xfrm>
              <a:off x="3641400" y="808500"/>
              <a:ext cx="3894200" cy="3864976"/>
            </a:xfrm>
            <a:prstGeom prst="rect">
              <a:avLst/>
            </a:prstGeom>
            <a:noFill/>
            <a:ln>
              <a:noFill/>
            </a:ln>
          </p:spPr>
        </p:pic>
        <p:sp>
          <p:nvSpPr>
            <p:cNvPr id="294" name="Google Shape;294;p28"/>
            <p:cNvSpPr/>
            <p:nvPr/>
          </p:nvSpPr>
          <p:spPr>
            <a:xfrm>
              <a:off x="4533398" y="1778166"/>
              <a:ext cx="2081463" cy="2093495"/>
            </a:xfrm>
            <a:prstGeom prst="ellipse">
              <a:avLst/>
            </a:prstGeom>
            <a:solidFill>
              <a:schemeClr val="dk1">
                <a:alpha val="6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430"/>
              <a:buFont typeface="Century Gothic"/>
              <a:buNone/>
            </a:pPr>
            <a:r>
              <a:rPr lang="en-US" sz="2800"/>
              <a:t>Greatest Engineering Achievements of </a:t>
            </a:r>
            <a:br>
              <a:rPr lang="en-US" sz="2800"/>
            </a:br>
            <a:r>
              <a:rPr lang="en-US" sz="2800"/>
              <a:t>the 20th Century </a:t>
            </a:r>
            <a:endParaRPr sz="2800"/>
          </a:p>
        </p:txBody>
      </p:sp>
      <p:sp>
        <p:nvSpPr>
          <p:cNvPr id="300" name="Google Shape;300;p29"/>
          <p:cNvSpPr txBox="1"/>
          <p:nvPr/>
        </p:nvSpPr>
        <p:spPr>
          <a:xfrm>
            <a:off x="797442" y="4540664"/>
            <a:ext cx="296664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1" lang="en-US" sz="800" u="none" cap="none" strike="noStrike">
                <a:solidFill>
                  <a:schemeClr val="dk1"/>
                </a:solidFill>
                <a:latin typeface="Calibri"/>
                <a:ea typeface="Calibri"/>
                <a:cs typeface="Calibri"/>
                <a:sym typeface="Calibri"/>
              </a:rPr>
              <a:t>Source: </a:t>
            </a:r>
            <a:r>
              <a:rPr b="0" i="1" lang="en-US" sz="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http://www.greatachievements.org/</a:t>
            </a:r>
            <a:endParaRPr b="0" i="1" sz="800" u="none" cap="none" strike="noStrike">
              <a:solidFill>
                <a:schemeClr val="dk1"/>
              </a:solidFill>
              <a:latin typeface="Calibri"/>
              <a:ea typeface="Calibri"/>
              <a:cs typeface="Calibri"/>
              <a:sym typeface="Calibri"/>
            </a:endParaRPr>
          </a:p>
        </p:txBody>
      </p:sp>
      <p:pic>
        <p:nvPicPr>
          <p:cNvPr id="301" name="Google Shape;301;p29">
            <a:hlinkClick r:id="rId4"/>
          </p:cNvPr>
          <p:cNvPicPr preferRelativeResize="0"/>
          <p:nvPr/>
        </p:nvPicPr>
        <p:blipFill rotWithShape="1">
          <a:blip r:embed="rId5">
            <a:alphaModFix/>
          </a:blip>
          <a:srcRect b="0" l="0" r="0" t="0"/>
          <a:stretch/>
        </p:blipFill>
        <p:spPr>
          <a:xfrm>
            <a:off x="996985" y="1135959"/>
            <a:ext cx="7223760" cy="31575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0"/>
          <p:cNvSpPr txBox="1"/>
          <p:nvPr>
            <p:ph idx="4294967295"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en-US"/>
              <a:t>‹#›</a:t>
            </a:fld>
            <a:endParaRPr/>
          </a:p>
        </p:txBody>
      </p:sp>
      <p:sp>
        <p:nvSpPr>
          <p:cNvPr id="307" name="Google Shape;307;p3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sz="2800"/>
              <a:t>Learn more about how engineers make </a:t>
            </a:r>
            <a:br>
              <a:rPr lang="en-US" sz="2800"/>
            </a:br>
            <a:r>
              <a:rPr lang="en-US" sz="2800"/>
              <a:t>the world a better place</a:t>
            </a:r>
            <a:endParaRPr/>
          </a:p>
        </p:txBody>
      </p:sp>
      <p:pic>
        <p:nvPicPr>
          <p:cNvPr id="308" name="Google Shape;308;p30">
            <a:hlinkClick r:id="rId3"/>
          </p:cNvPr>
          <p:cNvPicPr preferRelativeResize="0"/>
          <p:nvPr/>
        </p:nvPicPr>
        <p:blipFill rotWithShape="1">
          <a:blip r:embed="rId4">
            <a:alphaModFix/>
          </a:blip>
          <a:srcRect b="0" l="0" r="0" t="0"/>
          <a:stretch/>
        </p:blipFill>
        <p:spPr>
          <a:xfrm>
            <a:off x="1432103" y="1179248"/>
            <a:ext cx="6305509" cy="30175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1"/>
          <p:cNvSpPr txBox="1"/>
          <p:nvPr/>
        </p:nvSpPr>
        <p:spPr>
          <a:xfrm>
            <a:off x="577350" y="536988"/>
            <a:ext cx="7772400" cy="1577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For more engineering lesson plans and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resources like games, engineering careers, </a:t>
            </a:r>
            <a:br>
              <a:rPr b="0" i="0" lang="en-US" sz="2400" u="none" cap="none" strike="noStrike">
                <a:solidFill>
                  <a:schemeClr val="dk1"/>
                </a:solidFill>
                <a:latin typeface="Century Gothic"/>
                <a:ea typeface="Century Gothic"/>
                <a:cs typeface="Century Gothic"/>
                <a:sym typeface="Century Gothic"/>
              </a:rPr>
            </a:br>
            <a:r>
              <a:rPr b="0" i="0" lang="en-US" sz="2400" u="none" cap="none" strike="noStrike">
                <a:solidFill>
                  <a:schemeClr val="dk1"/>
                </a:solidFill>
                <a:latin typeface="Century Gothic"/>
                <a:ea typeface="Century Gothic"/>
                <a:cs typeface="Century Gothic"/>
                <a:sym typeface="Century Gothic"/>
              </a:rPr>
              <a:t>and STEM opportunities visit IEEE’s </a:t>
            </a:r>
            <a:r>
              <a:rPr b="0" i="0" lang="en-US" sz="2400" u="sng" cap="none" strike="noStrike">
                <a:solidFill>
                  <a:schemeClr val="hlink"/>
                </a:solidFill>
                <a:latin typeface="Century Gothic"/>
                <a:ea typeface="Century Gothic"/>
                <a:cs typeface="Century Gothic"/>
                <a:sym typeface="Century Gothic"/>
                <a:hlinkClick r:id="rId3"/>
              </a:rPr>
              <a:t>TryEngineering.org</a:t>
            </a:r>
            <a:endParaRPr b="0" i="0" sz="2400" u="none" cap="none" strike="noStrike">
              <a:solidFill>
                <a:schemeClr val="dk1"/>
              </a:solidFill>
              <a:latin typeface="Century Gothic"/>
              <a:ea typeface="Century Gothic"/>
              <a:cs typeface="Century Gothic"/>
              <a:sym typeface="Century Gothic"/>
            </a:endParaRPr>
          </a:p>
        </p:txBody>
      </p:sp>
      <p:pic>
        <p:nvPicPr>
          <p:cNvPr id="314" name="Google Shape;314;p31">
            <a:hlinkClick r:id="rId4"/>
          </p:cNvPr>
          <p:cNvPicPr preferRelativeResize="0"/>
          <p:nvPr/>
        </p:nvPicPr>
        <p:blipFill rotWithShape="1">
          <a:blip r:embed="rId5">
            <a:alphaModFix/>
          </a:blip>
          <a:srcRect b="0" l="0" r="0" t="0"/>
          <a:stretch/>
        </p:blipFill>
        <p:spPr>
          <a:xfrm>
            <a:off x="1499913" y="2092801"/>
            <a:ext cx="5927274" cy="227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ph idx="1" type="body"/>
          </p:nvPr>
        </p:nvSpPr>
        <p:spPr>
          <a:xfrm>
            <a:off x="639815" y="108723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You are a team of engineers given the challenge of creating a rotor out of simple materials that falls as slowly as possible. You may use any materials provided to you and will first work as a team to review a sample template and develop your own design for a rotor. </a:t>
            </a:r>
            <a:br>
              <a:rPr lang="en-US"/>
            </a:br>
            <a:br>
              <a:rPr lang="en-US"/>
            </a:br>
            <a:br>
              <a:rPr lang="en-US"/>
            </a:br>
            <a:endParaRPr>
              <a:solidFill>
                <a:schemeClr val="dk1"/>
              </a:solidFill>
              <a:latin typeface="Calibri"/>
              <a:ea typeface="Calibri"/>
              <a:cs typeface="Calibri"/>
              <a:sym typeface="Calibri"/>
            </a:endParaRPr>
          </a:p>
        </p:txBody>
      </p:sp>
      <p:sp>
        <p:nvSpPr>
          <p:cNvPr id="114" name="Google Shape;114;p5"/>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15" name="Google Shape;115;p5"/>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The Design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639814" y="1147393"/>
            <a:ext cx="7938491" cy="30752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a:t>Criteria</a:t>
            </a:r>
            <a:endParaRPr/>
          </a:p>
          <a:p>
            <a:pPr indent="-355600" lvl="0" marL="457200" rtl="0" algn="l">
              <a:lnSpc>
                <a:spcPct val="90000"/>
              </a:lnSpc>
              <a:spcBef>
                <a:spcPts val="750"/>
              </a:spcBef>
              <a:spcAft>
                <a:spcPts val="0"/>
              </a:spcAft>
              <a:buSzPts val="2000"/>
              <a:buChar char="•"/>
            </a:pPr>
            <a:r>
              <a:rPr lang="en-US"/>
              <a:t>Design rotor to drop the slowest from a height of 10 feet</a:t>
            </a:r>
            <a:endParaRPr/>
          </a:p>
          <a:p>
            <a:pPr indent="0" lvl="0" marL="0" rtl="0" algn="l">
              <a:lnSpc>
                <a:spcPct val="90000"/>
              </a:lnSpc>
              <a:spcBef>
                <a:spcPts val="750"/>
              </a:spcBef>
              <a:spcAft>
                <a:spcPts val="0"/>
              </a:spcAft>
              <a:buSzPts val="2000"/>
              <a:buNone/>
            </a:pPr>
            <a:br>
              <a:rPr b="1" lang="en-US"/>
            </a:br>
            <a:r>
              <a:rPr b="1" lang="en-US"/>
              <a:t>Constraints</a:t>
            </a:r>
            <a:r>
              <a:rPr lang="en-US"/>
              <a:t> </a:t>
            </a:r>
            <a:endParaRPr/>
          </a:p>
          <a:p>
            <a:pPr indent="-355600" lvl="0" marL="457200" rtl="0" algn="l">
              <a:lnSpc>
                <a:spcPct val="90000"/>
              </a:lnSpc>
              <a:spcBef>
                <a:spcPts val="750"/>
              </a:spcBef>
              <a:spcAft>
                <a:spcPts val="0"/>
              </a:spcAft>
              <a:buSzPts val="2000"/>
              <a:buChar char="•"/>
            </a:pPr>
            <a:r>
              <a:rPr lang="en-US"/>
              <a:t>Use only the materials provided.</a:t>
            </a:r>
            <a:endParaRPr/>
          </a:p>
          <a:p>
            <a:pPr indent="-355600" lvl="0" marL="457200" rtl="0" algn="l">
              <a:lnSpc>
                <a:spcPct val="90000"/>
              </a:lnSpc>
              <a:spcBef>
                <a:spcPts val="750"/>
              </a:spcBef>
              <a:spcAft>
                <a:spcPts val="0"/>
              </a:spcAft>
              <a:buSzPts val="2000"/>
              <a:buChar char="•"/>
            </a:pPr>
            <a:r>
              <a:rPr lang="en-US"/>
              <a:t>Teams may trade unlimited materials. </a:t>
            </a:r>
            <a:endParaRPr/>
          </a:p>
          <a:p>
            <a:pPr indent="-44450" lvl="0" marL="171450" rtl="0" algn="l">
              <a:lnSpc>
                <a:spcPct val="90000"/>
              </a:lnSpc>
              <a:spcBef>
                <a:spcPts val="750"/>
              </a:spcBef>
              <a:spcAft>
                <a:spcPts val="0"/>
              </a:spcAft>
              <a:buClr>
                <a:srgbClr val="00B0F0"/>
              </a:buClr>
              <a:buSzPts val="2000"/>
              <a:buNone/>
            </a:pPr>
            <a:r>
              <a:t/>
            </a:r>
            <a:endParaRPr>
              <a:solidFill>
                <a:srgbClr val="000000"/>
              </a:solidFill>
            </a:endParaRPr>
          </a:p>
        </p:txBody>
      </p:sp>
      <p:sp>
        <p:nvSpPr>
          <p:cNvPr id="122" name="Google Shape;122;p6"/>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23" name="Google Shape;123;p6"/>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700"/>
              <a:buNone/>
            </a:pPr>
            <a:r>
              <a:rPr lang="en-US"/>
              <a:t>Defining the Challenge: Criteria &amp; Constraints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0" name="Google Shape;130;p7"/>
          <p:cNvSpPr txBox="1"/>
          <p:nvPr>
            <p:ph idx="1" type="body"/>
          </p:nvPr>
        </p:nvSpPr>
        <p:spPr>
          <a:xfrm>
            <a:off x="639824" y="1137125"/>
            <a:ext cx="6756295"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2000"/>
              <a:buNone/>
            </a:pPr>
            <a:r>
              <a:rPr b="1" lang="en-US"/>
              <a:t>Required for Build – per team</a:t>
            </a:r>
            <a:endParaRPr/>
          </a:p>
          <a:p>
            <a:pPr indent="-355600" lvl="0" marL="457200" rtl="0" algn="l">
              <a:lnSpc>
                <a:spcPct val="90000"/>
              </a:lnSpc>
              <a:spcBef>
                <a:spcPts val="750"/>
              </a:spcBef>
              <a:spcAft>
                <a:spcPts val="0"/>
              </a:spcAft>
              <a:buSzPts val="2000"/>
              <a:buChar char="•"/>
            </a:pPr>
            <a:r>
              <a:rPr lang="en-US"/>
              <a:t>Sample templates (included in the Student Worksheet)</a:t>
            </a:r>
            <a:endParaRPr/>
          </a:p>
          <a:p>
            <a:pPr indent="-355600" lvl="0" marL="457200" rtl="0" algn="l">
              <a:lnSpc>
                <a:spcPct val="90000"/>
              </a:lnSpc>
              <a:spcBef>
                <a:spcPts val="750"/>
              </a:spcBef>
              <a:spcAft>
                <a:spcPts val="0"/>
              </a:spcAft>
              <a:buSzPts val="2000"/>
              <a:buChar char="•"/>
            </a:pPr>
            <a:r>
              <a:rPr lang="en-US"/>
              <a:t>Paperclips</a:t>
            </a:r>
            <a:endParaRPr/>
          </a:p>
          <a:p>
            <a:pPr indent="-355600" lvl="0" marL="457200" rtl="0" algn="l">
              <a:lnSpc>
                <a:spcPct val="90000"/>
              </a:lnSpc>
              <a:spcBef>
                <a:spcPts val="750"/>
              </a:spcBef>
              <a:spcAft>
                <a:spcPts val="0"/>
              </a:spcAft>
              <a:buSzPts val="2000"/>
              <a:buChar char="•"/>
            </a:pPr>
            <a:r>
              <a:rPr lang="en-US"/>
              <a:t>Paper</a:t>
            </a:r>
            <a:endParaRPr/>
          </a:p>
          <a:p>
            <a:pPr indent="-355600" lvl="0" marL="457200" rtl="0" algn="l">
              <a:lnSpc>
                <a:spcPct val="90000"/>
              </a:lnSpc>
              <a:spcBef>
                <a:spcPts val="750"/>
              </a:spcBef>
              <a:spcAft>
                <a:spcPts val="0"/>
              </a:spcAft>
              <a:buSzPts val="2000"/>
              <a:buChar char="•"/>
            </a:pPr>
            <a:r>
              <a:rPr lang="en-US"/>
              <a:t>Index Card Paper </a:t>
            </a:r>
            <a:endParaRPr/>
          </a:p>
          <a:p>
            <a:pPr indent="-355600" lvl="0" marL="457200" rtl="0" algn="l">
              <a:lnSpc>
                <a:spcPct val="90000"/>
              </a:lnSpc>
              <a:spcBef>
                <a:spcPts val="750"/>
              </a:spcBef>
              <a:spcAft>
                <a:spcPts val="0"/>
              </a:spcAft>
              <a:buSzPts val="2000"/>
              <a:buChar char="•"/>
            </a:pPr>
            <a:r>
              <a:rPr lang="en-US"/>
              <a:t>Construction Paper</a:t>
            </a:r>
            <a:endParaRPr/>
          </a:p>
          <a:p>
            <a:pPr indent="-355600" lvl="0" marL="457200" rtl="0" algn="l">
              <a:lnSpc>
                <a:spcPct val="90000"/>
              </a:lnSpc>
              <a:spcBef>
                <a:spcPts val="750"/>
              </a:spcBef>
              <a:spcAft>
                <a:spcPts val="0"/>
              </a:spcAft>
              <a:buSzPts val="2000"/>
              <a:buChar char="•"/>
            </a:pPr>
            <a:r>
              <a:rPr lang="en-US"/>
              <a:t>Cardboard in a range of thicknesses </a:t>
            </a:r>
            <a:endParaRPr/>
          </a:p>
          <a:p>
            <a:pPr indent="-355600" lvl="0" marL="457200" rtl="0" algn="l">
              <a:lnSpc>
                <a:spcPct val="90000"/>
              </a:lnSpc>
              <a:spcBef>
                <a:spcPts val="750"/>
              </a:spcBef>
              <a:spcAft>
                <a:spcPts val="0"/>
              </a:spcAft>
              <a:buSzPts val="2000"/>
              <a:buChar char="•"/>
            </a:pPr>
            <a:r>
              <a:rPr lang="en-US"/>
              <a:t>Foam sheets</a:t>
            </a:r>
            <a:endParaRPr/>
          </a:p>
        </p:txBody>
      </p:sp>
      <p:sp>
        <p:nvSpPr>
          <p:cNvPr id="131" name="Google Shape;131;p7"/>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38" name="Google Shape;138;p8"/>
          <p:cNvSpPr txBox="1"/>
          <p:nvPr>
            <p:ph idx="1" type="body"/>
          </p:nvPr>
        </p:nvSpPr>
        <p:spPr>
          <a:xfrm>
            <a:off x="639824" y="1137125"/>
            <a:ext cx="8126488" cy="33816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b="1" lang="en-US"/>
              <a:t>Optional Kit</a:t>
            </a:r>
            <a:endParaRPr/>
          </a:p>
          <a:p>
            <a:pPr indent="-355600" lvl="0" marL="457200" rtl="0" algn="l">
              <a:lnSpc>
                <a:spcPct val="90000"/>
              </a:lnSpc>
              <a:spcBef>
                <a:spcPts val="750"/>
              </a:spcBef>
              <a:spcAft>
                <a:spcPts val="0"/>
              </a:spcAft>
              <a:buClr>
                <a:srgbClr val="00B0F0"/>
              </a:buClr>
              <a:buSzPts val="2000"/>
              <a:buChar char="•"/>
            </a:pPr>
            <a:r>
              <a:rPr lang="en-US" sz="1800"/>
              <a:t>If budgets allow, and as an extension idea, there are several kits to allow teams of students to build and even program a drone. The costs for these kits are continuing to drop at the basic level. At the moment you can get a basic but good drone kit for between $30-50. When using drone kits, be sure to arrange for a large open space where no people could possibly be in the way of the flying drone. A large school field is recommended and be sure to get approval from school administration.</a:t>
            </a:r>
            <a:endParaRPr/>
          </a:p>
          <a:p>
            <a:pPr indent="-355600" lvl="0" marL="457200" rtl="0" algn="l">
              <a:lnSpc>
                <a:spcPct val="90000"/>
              </a:lnSpc>
              <a:spcBef>
                <a:spcPts val="750"/>
              </a:spcBef>
              <a:spcAft>
                <a:spcPts val="0"/>
              </a:spcAft>
              <a:buSzPts val="2000"/>
              <a:buChar char="•"/>
            </a:pPr>
            <a:r>
              <a:rPr lang="en-US" sz="1800"/>
              <a:t>Sky Viper s1750 Stunt 2017 Edition Drone ($50)</a:t>
            </a:r>
            <a:endParaRPr/>
          </a:p>
          <a:p>
            <a:pPr indent="-355600" lvl="0" marL="457200" rtl="0" algn="l">
              <a:lnSpc>
                <a:spcPct val="90000"/>
              </a:lnSpc>
              <a:spcBef>
                <a:spcPts val="750"/>
              </a:spcBef>
              <a:spcAft>
                <a:spcPts val="0"/>
              </a:spcAft>
              <a:buSzPts val="2000"/>
              <a:buChar char="•"/>
            </a:pPr>
            <a:r>
              <a:rPr lang="en-US" sz="1800"/>
              <a:t>Syma X11 R/C Quadcopter ($30)</a:t>
            </a:r>
            <a:endParaRPr/>
          </a:p>
          <a:p>
            <a:pPr indent="-355600" lvl="0" marL="457200" rtl="0" algn="l">
              <a:lnSpc>
                <a:spcPct val="90000"/>
              </a:lnSpc>
              <a:spcBef>
                <a:spcPts val="750"/>
              </a:spcBef>
              <a:spcAft>
                <a:spcPts val="0"/>
              </a:spcAft>
              <a:buSzPts val="2000"/>
              <a:buChar char="•"/>
            </a:pPr>
            <a:r>
              <a:rPr lang="en-US" sz="1800"/>
              <a:t>Holy Stone HS170 Predator Mini RC Helicopter Drone ($40)</a:t>
            </a:r>
            <a:endParaRPr/>
          </a:p>
        </p:txBody>
      </p:sp>
      <p:sp>
        <p:nvSpPr>
          <p:cNvPr id="139" name="Google Shape;139;p8"/>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Material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idx="12" type="sldNum"/>
          </p:nvPr>
        </p:nvSpPr>
        <p:spPr>
          <a:xfrm>
            <a:off x="6708912" y="4758644"/>
            <a:ext cx="2057400" cy="191043"/>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46" name="Google Shape;146;p9"/>
          <p:cNvSpPr txBox="1"/>
          <p:nvPr>
            <p:ph idx="1" type="body"/>
          </p:nvPr>
        </p:nvSpPr>
        <p:spPr>
          <a:xfrm>
            <a:off x="639824" y="1137125"/>
            <a:ext cx="7938482" cy="33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75"/>
              </a:spcBef>
              <a:spcAft>
                <a:spcPts val="0"/>
              </a:spcAft>
              <a:buSzPts val="1600"/>
              <a:buNone/>
            </a:pPr>
            <a:r>
              <a:rPr b="1" lang="en-US"/>
              <a:t>Testing Material</a:t>
            </a:r>
            <a:endParaRPr/>
          </a:p>
          <a:p>
            <a:pPr indent="-355600" lvl="0" marL="457200" rtl="0" algn="l">
              <a:lnSpc>
                <a:spcPct val="90000"/>
              </a:lnSpc>
              <a:spcBef>
                <a:spcPts val="750"/>
              </a:spcBef>
              <a:spcAft>
                <a:spcPts val="0"/>
              </a:spcAft>
              <a:buSzPts val="2000"/>
              <a:buChar char="•"/>
            </a:pPr>
            <a:r>
              <a:rPr lang="en-US"/>
              <a:t>Chair or step stool</a:t>
            </a:r>
            <a:endParaRPr/>
          </a:p>
          <a:p>
            <a:pPr indent="-355600" lvl="0" marL="457200" rtl="0" algn="l">
              <a:lnSpc>
                <a:spcPct val="90000"/>
              </a:lnSpc>
              <a:spcBef>
                <a:spcPts val="750"/>
              </a:spcBef>
              <a:spcAft>
                <a:spcPts val="0"/>
              </a:spcAft>
              <a:buSzPts val="2000"/>
              <a:buChar char="•"/>
            </a:pPr>
            <a:r>
              <a:rPr lang="en-US"/>
              <a:t>Measuring tape </a:t>
            </a:r>
            <a:endParaRPr/>
          </a:p>
          <a:p>
            <a:pPr indent="0" lvl="0" marL="0" rtl="0" algn="l">
              <a:lnSpc>
                <a:spcPct val="90000"/>
              </a:lnSpc>
              <a:spcBef>
                <a:spcPts val="375"/>
              </a:spcBef>
              <a:spcAft>
                <a:spcPts val="0"/>
              </a:spcAft>
              <a:buSzPts val="1600"/>
              <a:buNone/>
            </a:pPr>
            <a:r>
              <a:t/>
            </a:r>
            <a:endParaRPr b="1"/>
          </a:p>
          <a:p>
            <a:pPr indent="0" lvl="0" marL="0" rtl="0" algn="l">
              <a:lnSpc>
                <a:spcPct val="90000"/>
              </a:lnSpc>
              <a:spcBef>
                <a:spcPts val="375"/>
              </a:spcBef>
              <a:spcAft>
                <a:spcPts val="0"/>
              </a:spcAft>
              <a:buSzPts val="1600"/>
              <a:buNone/>
            </a:pPr>
            <a:r>
              <a:rPr b="1" lang="en-US"/>
              <a:t>Testing Process</a:t>
            </a:r>
            <a:endParaRPr/>
          </a:p>
          <a:p>
            <a:pPr indent="0" lvl="0" marL="0" rtl="0" algn="l">
              <a:lnSpc>
                <a:spcPct val="90000"/>
              </a:lnSpc>
              <a:spcBef>
                <a:spcPts val="750"/>
              </a:spcBef>
              <a:spcAft>
                <a:spcPts val="0"/>
              </a:spcAft>
              <a:buSzPts val="2000"/>
              <a:buNone/>
            </a:pPr>
            <a:r>
              <a:rPr lang="en-US"/>
              <a:t>Test the rotors by standing on a chair or step stool and dropping each rotor from a height of ten feet. Teams should record the amount of time it takes for their rotor design to reach the floor.  Each team may test their rotor three times and the slowest flight of the three should be used when comparing results to other teams. </a:t>
            </a:r>
            <a:br>
              <a:rPr lang="en-US"/>
            </a:br>
            <a:endParaRPr/>
          </a:p>
        </p:txBody>
      </p:sp>
      <p:sp>
        <p:nvSpPr>
          <p:cNvPr id="147" name="Google Shape;147;p9"/>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Testing Material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idx="1" type="body"/>
          </p:nvPr>
        </p:nvSpPr>
        <p:spPr>
          <a:xfrm>
            <a:off x="639815" y="1147393"/>
            <a:ext cx="7938882" cy="307528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Clr>
                <a:srgbClr val="00B0F0"/>
              </a:buClr>
              <a:buSzPts val="2000"/>
              <a:buChar char="•"/>
            </a:pPr>
            <a:r>
              <a:rPr lang="en-US"/>
              <a:t>Before you get started building, consider how a helicopter flies. Discuss how wing shape and length, center of gravity, and the overall weight might impact flight. </a:t>
            </a:r>
            <a:endParaRPr/>
          </a:p>
          <a:p>
            <a:pPr indent="-355600" lvl="0" marL="457200" rtl="0" algn="l">
              <a:lnSpc>
                <a:spcPct val="90000"/>
              </a:lnSpc>
              <a:spcBef>
                <a:spcPts val="750"/>
              </a:spcBef>
              <a:spcAft>
                <a:spcPts val="0"/>
              </a:spcAft>
              <a:buClr>
                <a:srgbClr val="00B0F0"/>
              </a:buClr>
              <a:buSzPts val="2000"/>
              <a:buChar char="•"/>
            </a:pPr>
            <a:r>
              <a:rPr lang="en-US"/>
              <a:t>Investigate the many different ways helicopters are used around the world. Read the NASA resource on helicopters at:  </a:t>
            </a:r>
            <a:r>
              <a:rPr lang="en-US" u="sng">
                <a:solidFill>
                  <a:schemeClr val="hlink"/>
                </a:solidFill>
                <a:hlinkClick r:id="rId3"/>
              </a:rPr>
              <a:t>www.nasa.gov/audience/forstudents/5-8/features/nasa-knows/what-is-a-helicopter-58.html</a:t>
            </a:r>
            <a:r>
              <a:rPr lang="en-US"/>
              <a:t>.</a:t>
            </a:r>
            <a:br>
              <a:rPr lang="en-US"/>
            </a:br>
            <a:br>
              <a:rPr lang="en-US" sz="1600"/>
            </a:br>
            <a:endParaRPr/>
          </a:p>
        </p:txBody>
      </p:sp>
      <p:sp>
        <p:nvSpPr>
          <p:cNvPr id="153" name="Google Shape;153;p10"/>
          <p:cNvSpPr txBox="1"/>
          <p:nvPr>
            <p:ph type="title"/>
          </p:nvPr>
        </p:nvSpPr>
        <p:spPr>
          <a:xfrm>
            <a:off x="639424" y="298172"/>
            <a:ext cx="7938882" cy="6868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B0F0"/>
              </a:buClr>
              <a:buSzPts val="2700"/>
              <a:buFont typeface="Century Gothic"/>
              <a:buNone/>
            </a:pPr>
            <a:r>
              <a:rPr lang="en-US"/>
              <a:t>Consider...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idx="1" type="subTitle"/>
          </p:nvPr>
        </p:nvSpPr>
        <p:spPr>
          <a:xfrm>
            <a:off x="1554481" y="820237"/>
            <a:ext cx="6096072" cy="19109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B0F0"/>
              </a:buClr>
              <a:buSzPts val="3600"/>
              <a:buNone/>
            </a:pPr>
            <a:r>
              <a:rPr lang="en-US"/>
              <a:t>Reflect &amp; Debrief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INAL 20-EA-314A EngineeringLessonPlanToolkit">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Lynn Bowlby</dc:creator>
</cp:coreProperties>
</file>