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Google Sans"/>
      <p:regular r:id="rId36"/>
      <p:bold r:id="rId37"/>
      <p:italic r:id="rId38"/>
      <p:boldItalic r:id="rId39"/>
    </p:embeddedFont>
    <p:embeddedFont>
      <p:font typeface="Open Sans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regular.fntdata"/><Relationship Id="rId20" Type="http://schemas.openxmlformats.org/officeDocument/2006/relationships/slide" Target="slides/slide15.xml"/><Relationship Id="rId42" Type="http://schemas.openxmlformats.org/officeDocument/2006/relationships/font" Target="fonts/OpenSans-italic.fntdata"/><Relationship Id="rId41" Type="http://schemas.openxmlformats.org/officeDocument/2006/relationships/font" Target="fonts/OpenSans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OpenSans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GoogleSans-bold.fntdata"/><Relationship Id="rId14" Type="http://schemas.openxmlformats.org/officeDocument/2006/relationships/slide" Target="slides/slide9.xml"/><Relationship Id="rId36" Type="http://schemas.openxmlformats.org/officeDocument/2006/relationships/font" Target="fonts/GoogleSans-regular.fntdata"/><Relationship Id="rId17" Type="http://schemas.openxmlformats.org/officeDocument/2006/relationships/slide" Target="slides/slide12.xml"/><Relationship Id="rId39" Type="http://schemas.openxmlformats.org/officeDocument/2006/relationships/font" Target="fonts/GoogleSans-boldItalic.fntdata"/><Relationship Id="rId16" Type="http://schemas.openxmlformats.org/officeDocument/2006/relationships/slide" Target="slides/slide11.xml"/><Relationship Id="rId38" Type="http://schemas.openxmlformats.org/officeDocument/2006/relationships/font" Target="fonts/GoogleSans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bslearningmedia.org/resource/phy03.sci.phys.mfe.zcolumnsi/columns-finding-the-strongest-shape/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e4ae5596e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e4ae5596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4ae5596ea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e4ae5596ea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4ae5596ea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e4ae5596ea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e4efc3764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e4efc3764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d08aabe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ed08aabe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4ae5596ea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e4ae5596ea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Google Sans"/>
                <a:ea typeface="Google Sans"/>
                <a:cs typeface="Google Sans"/>
                <a:sym typeface="Google Sans"/>
              </a:rPr>
              <a:t>Visit </a:t>
            </a:r>
            <a:r>
              <a:rPr lang="en" sz="1400" u="sng">
                <a:solidFill>
                  <a:schemeClr val="hlink"/>
                </a:solidFill>
                <a:latin typeface="Google Sans"/>
                <a:ea typeface="Google Sans"/>
                <a:cs typeface="Google Sans"/>
                <a:sym typeface="Google Sans"/>
                <a:hlinkClick r:id="rId2"/>
              </a:rPr>
              <a:t>https://www.pbslearningmedia.org/resource/phy03.sci.phys.mfe.zcolumnsi/columns-finding-the-strongest-shape/</a:t>
            </a:r>
            <a:r>
              <a:rPr lang="en" sz="14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 or click on the image to watch the video.</a:t>
            </a:r>
            <a:endParaRPr sz="1400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ed08aabe5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ed08aabe5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d08aabe57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ed08aabe5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4ae5596ea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e4ae5596ea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4ae5596ea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e4ae5596ea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e4ae5596ea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e4ae5596ea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2af2bdfab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d2af2bdfab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e4ae5596ea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e4ae5596ea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e4ae5596ea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e4ae5596ea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e4ae5596ea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e4ae5596ea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e4ae5596ea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e4ae5596ea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e4efc37649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e4efc37649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e4efc37649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e4efc37649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e4efc37649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e4efc37649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e4efc3764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e4efc3764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4efc37649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e4efc37649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e4efc37649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e4efc37649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2af2bdfab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d2af2bdfab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e4efc3764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e4efc3764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4ae5596e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4ae5596e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4ae5596e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e4ae5596e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4ae5596e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e4ae5596e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4efc3764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e4efc3764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4efc376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e4efc376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4ae5596ea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4ae5596e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Circle Image)">
  <p:cSld name="CUSTOM_7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673350" y="997900"/>
            <a:ext cx="6577800" cy="33549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2" title="24-EA-3-907B-TryEngineeringLogo_Color_RG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250" y="1194700"/>
            <a:ext cx="2620725" cy="10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7558975" y="4562100"/>
            <a:ext cx="1470600" cy="42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" name="Google Shape;14;p2" title="Untitled design (2).png"/>
          <p:cNvPicPr preferRelativeResize="0"/>
          <p:nvPr/>
        </p:nvPicPr>
        <p:blipFill rotWithShape="1">
          <a:blip r:embed="rId4">
            <a:alphaModFix/>
          </a:blip>
          <a:srcRect b="42646" l="52499" r="34270" t="48940"/>
          <a:stretch/>
        </p:blipFill>
        <p:spPr>
          <a:xfrm>
            <a:off x="7480700" y="4484037"/>
            <a:ext cx="1627152" cy="58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Open Sans"/>
              <a:buNone/>
              <a:defRPr b="1" sz="4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6" name="Google Shape;16;p2"/>
          <p:cNvSpPr/>
          <p:nvPr>
            <p:ph idx="2" type="pic"/>
          </p:nvPr>
        </p:nvSpPr>
        <p:spPr>
          <a:xfrm>
            <a:off x="4969325" y="796450"/>
            <a:ext cx="3755700" cy="3757800"/>
          </a:xfrm>
          <a:prstGeom prst="ellipse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>
  <p:cSld name="CUSTOM_10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Rectangle Header)">
  <p:cSld name="CUSTOM_8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673350" y="997900"/>
            <a:ext cx="6577800" cy="33549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558975" y="4562100"/>
            <a:ext cx="1470600" cy="42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3" title="Untitled design (2).png"/>
          <p:cNvPicPr preferRelativeResize="0"/>
          <p:nvPr/>
        </p:nvPicPr>
        <p:blipFill rotWithShape="1">
          <a:blip r:embed="rId3">
            <a:alphaModFix/>
          </a:blip>
          <a:srcRect b="42646" l="52499" r="34270" t="48940"/>
          <a:stretch/>
        </p:blipFill>
        <p:spPr>
          <a:xfrm>
            <a:off x="7480700" y="4484037"/>
            <a:ext cx="1627152" cy="5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 title="24-EA-3-907B-TryEngineeringLogo_Color_RG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8250" y="1194700"/>
            <a:ext cx="2620725" cy="10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Open Sans"/>
              <a:buNone/>
              <a:defRPr b="1" sz="4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6" name="Google Shape;26;p3"/>
          <p:cNvSpPr/>
          <p:nvPr>
            <p:ph idx="2" type="pic"/>
          </p:nvPr>
        </p:nvSpPr>
        <p:spPr>
          <a:xfrm>
            <a:off x="5144450" y="898300"/>
            <a:ext cx="3562200" cy="35541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No Image)">
  <p:cSld name="CUSTOM_9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/>
          <p:nvPr/>
        </p:nvSpPr>
        <p:spPr>
          <a:xfrm>
            <a:off x="641400" y="1016950"/>
            <a:ext cx="7861200" cy="33549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" name="Google Shape;30;p4" title="24-EA-3-907B-TryEngineeringLogo_Color_RG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250" y="1194700"/>
            <a:ext cx="2620725" cy="10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/>
          <p:nvPr/>
        </p:nvSpPr>
        <p:spPr>
          <a:xfrm>
            <a:off x="7558975" y="4562100"/>
            <a:ext cx="1470600" cy="42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" name="Google Shape;32;p4" title="Untitled design (2).png"/>
          <p:cNvPicPr preferRelativeResize="0"/>
          <p:nvPr/>
        </p:nvPicPr>
        <p:blipFill rotWithShape="1">
          <a:blip r:embed="rId4">
            <a:alphaModFix/>
          </a:blip>
          <a:srcRect b="42646" l="52499" r="34270" t="48940"/>
          <a:stretch/>
        </p:blipFill>
        <p:spPr>
          <a:xfrm>
            <a:off x="7480700" y="4484037"/>
            <a:ext cx="1627152" cy="582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/>
          <p:nvPr>
            <p:ph type="title"/>
          </p:nvPr>
        </p:nvSpPr>
        <p:spPr>
          <a:xfrm>
            <a:off x="818250" y="2435200"/>
            <a:ext cx="71445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Font typeface="Open Sans"/>
              <a:buNone/>
              <a:defRPr b="1" sz="36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(Circle Image)">
  <p:cSld name="CUSTOM_6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/>
          <p:nvPr/>
        </p:nvSpPr>
        <p:spPr>
          <a:xfrm>
            <a:off x="1569700" y="1668750"/>
            <a:ext cx="7079400" cy="18060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" name="Google Shape;38;p5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/>
          <p:nvPr>
            <p:ph idx="2" type="pic"/>
          </p:nvPr>
        </p:nvSpPr>
        <p:spPr>
          <a:xfrm>
            <a:off x="494893" y="788550"/>
            <a:ext cx="3564600" cy="3566400"/>
          </a:xfrm>
          <a:prstGeom prst="ellipse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</p:sp>
      <p:sp>
        <p:nvSpPr>
          <p:cNvPr id="40" name="Google Shape;40;p5"/>
          <p:cNvSpPr txBox="1"/>
          <p:nvPr>
            <p:ph type="title"/>
          </p:nvPr>
        </p:nvSpPr>
        <p:spPr>
          <a:xfrm>
            <a:off x="4428925" y="2052300"/>
            <a:ext cx="41052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(Rectangle Image)">
  <p:cSld name="CUSTOM_5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/>
          <p:nvPr/>
        </p:nvSpPr>
        <p:spPr>
          <a:xfrm>
            <a:off x="1563538" y="1668750"/>
            <a:ext cx="7079400" cy="18060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" name="Google Shape;44;p6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/>
          <p:nvPr>
            <p:ph type="title"/>
          </p:nvPr>
        </p:nvSpPr>
        <p:spPr>
          <a:xfrm>
            <a:off x="4370913" y="2052300"/>
            <a:ext cx="41052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46" name="Google Shape;46;p6"/>
          <p:cNvSpPr/>
          <p:nvPr>
            <p:ph idx="2" type="pic"/>
          </p:nvPr>
        </p:nvSpPr>
        <p:spPr>
          <a:xfrm>
            <a:off x="501063" y="882600"/>
            <a:ext cx="3346500" cy="33783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(No Image)">
  <p:cSld name="CUSTOM_1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/>
          <p:nvPr/>
        </p:nvSpPr>
        <p:spPr>
          <a:xfrm>
            <a:off x="689851" y="1700700"/>
            <a:ext cx="7764300" cy="18060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" name="Google Shape;50;p7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89060" y="2052300"/>
            <a:ext cx="73659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USTOM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8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/>
          <p:nvPr/>
        </p:nvSpPr>
        <p:spPr>
          <a:xfrm>
            <a:off x="321150" y="338250"/>
            <a:ext cx="8501700" cy="4637400"/>
          </a:xfrm>
          <a:prstGeom prst="rect">
            <a:avLst/>
          </a:prstGeom>
          <a:solidFill>
            <a:srgbClr val="F3F3F3">
              <a:alpha val="823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8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b="1" sz="3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" type="body"/>
          </p:nvPr>
        </p:nvSpPr>
        <p:spPr>
          <a:xfrm>
            <a:off x="456300" y="1180900"/>
            <a:ext cx="81855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■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■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■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Logos">
  <p:cSld name="CUSTOM_2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9" title="Untitled design (2).png"/>
          <p:cNvPicPr preferRelativeResize="0"/>
          <p:nvPr/>
        </p:nvPicPr>
        <p:blipFill rotWithShape="1">
          <a:blip r:embed="rId2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Only">
  <p:cSld name="CUSTOM_3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0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0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pbslearningmedia.org/resource/phy03.sci.phys.mfe.zcolumnsi/columns-finding-the-strongest-shape/" TargetMode="External"/><Relationship Id="rId4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qF4UU8FQLJA" TargetMode="External"/><Relationship Id="rId4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Critical</a:t>
            </a:r>
            <a:r>
              <a:rPr lang="en"/>
              <a:t> Load</a:t>
            </a:r>
            <a:endParaRPr/>
          </a:p>
        </p:txBody>
      </p:sp>
      <p:pic>
        <p:nvPicPr>
          <p:cNvPr id="69" name="Google Shape;69;p12" title="shutterstock_2554633691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533" l="0" r="0" t="11951"/>
          <a:stretch/>
        </p:blipFill>
        <p:spPr>
          <a:xfrm>
            <a:off x="5144450" y="898300"/>
            <a:ext cx="3562200" cy="3554099"/>
          </a:xfrm>
          <a:prstGeom prst="rect">
            <a:avLst/>
          </a:prstGeom>
        </p:spPr>
      </p:pic>
      <p:sp>
        <p:nvSpPr>
          <p:cNvPr id="70" name="Google Shape;70;p12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Early Childhood Adaptation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 txBox="1"/>
          <p:nvPr>
            <p:ph type="title"/>
          </p:nvPr>
        </p:nvSpPr>
        <p:spPr>
          <a:xfrm>
            <a:off x="4160625" y="1877225"/>
            <a:ext cx="4373400" cy="138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Part 2</a:t>
            </a:r>
            <a:r>
              <a:rPr lang="en" sz="3000"/>
              <a:t>: Strong Shapes - How Structures Support Weight  </a:t>
            </a:r>
            <a:endParaRPr sz="3000"/>
          </a:p>
        </p:txBody>
      </p:sp>
      <p:pic>
        <p:nvPicPr>
          <p:cNvPr id="211" name="Google Shape;211;p21" title="shutterstock_2693078861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694" r="16688" t="0"/>
          <a:stretch/>
        </p:blipFill>
        <p:spPr>
          <a:xfrm>
            <a:off x="494893" y="788550"/>
            <a:ext cx="3564600" cy="3566400"/>
          </a:xfrm>
          <a:prstGeom prst="ellipse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KWL Chart</a:t>
            </a:r>
            <a:endParaRPr/>
          </a:p>
        </p:txBody>
      </p:sp>
      <p:sp>
        <p:nvSpPr>
          <p:cNvPr id="217" name="Google Shape;217;p22"/>
          <p:cNvSpPr txBox="1"/>
          <p:nvPr>
            <p:ph idx="1" type="body"/>
          </p:nvPr>
        </p:nvSpPr>
        <p:spPr>
          <a:xfrm>
            <a:off x="456300" y="1180900"/>
            <a:ext cx="4906500" cy="190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●"/>
            </a:pPr>
            <a:r>
              <a:rPr lang="en"/>
              <a:t>What do you remember about strong structures?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/>
              <a:t>What is critical load?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●"/>
            </a:pPr>
            <a:r>
              <a:rPr lang="en"/>
              <a:t>What makes structures strong? </a:t>
            </a:r>
            <a:endParaRPr/>
          </a:p>
        </p:txBody>
      </p:sp>
      <p:pic>
        <p:nvPicPr>
          <p:cNvPr id="218" name="Google Shape;2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4550" y="679800"/>
            <a:ext cx="2873575" cy="352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Design Challenge</a:t>
            </a:r>
            <a:endParaRPr/>
          </a:p>
        </p:txBody>
      </p:sp>
      <p:sp>
        <p:nvSpPr>
          <p:cNvPr id="224" name="Google Shape;224;p23"/>
          <p:cNvSpPr txBox="1"/>
          <p:nvPr>
            <p:ph idx="1" type="body"/>
          </p:nvPr>
        </p:nvSpPr>
        <p:spPr>
          <a:xfrm>
            <a:off x="456300" y="1180900"/>
            <a:ext cx="5760900" cy="35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we build a structure that holds a lot of weight without falling down?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Our challenge is to make a tower using index cards and tape that can hold as much weight as possible without collapsing.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To build our towers, we must become engineers and explore our materials!</a:t>
            </a:r>
            <a:endParaRPr/>
          </a:p>
        </p:txBody>
      </p:sp>
      <p:pic>
        <p:nvPicPr>
          <p:cNvPr id="225" name="Google Shape;225;p23" title="shutterstock_2554610801.jpg"/>
          <p:cNvPicPr preferRelativeResize="0"/>
          <p:nvPr/>
        </p:nvPicPr>
        <p:blipFill rotWithShape="1">
          <a:blip r:embed="rId3">
            <a:alphaModFix/>
          </a:blip>
          <a:srcRect b="3933" l="14819" r="14037" t="10009"/>
          <a:stretch/>
        </p:blipFill>
        <p:spPr>
          <a:xfrm>
            <a:off x="6434350" y="812000"/>
            <a:ext cx="2009601" cy="367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4"/>
          <p:cNvSpPr txBox="1"/>
          <p:nvPr>
            <p:ph type="title"/>
          </p:nvPr>
        </p:nvSpPr>
        <p:spPr>
          <a:xfrm>
            <a:off x="456300" y="46457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Material Exploration</a:t>
            </a:r>
            <a:endParaRPr/>
          </a:p>
        </p:txBody>
      </p:sp>
      <p:sp>
        <p:nvSpPr>
          <p:cNvPr id="231" name="Google Shape;231;p24"/>
          <p:cNvSpPr txBox="1"/>
          <p:nvPr>
            <p:ph idx="1" type="body"/>
          </p:nvPr>
        </p:nvSpPr>
        <p:spPr>
          <a:xfrm>
            <a:off x="456300" y="1180900"/>
            <a:ext cx="3985200" cy="27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/>
              <a:t>Is an index card strong enough to hold your classroom weights?</a:t>
            </a:r>
            <a:endParaRPr sz="2100"/>
          </a:p>
        </p:txBody>
      </p:sp>
      <p:pic>
        <p:nvPicPr>
          <p:cNvPr id="232" name="Google Shape;232;p24" title="shutterstock_13492286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1376" y="1180900"/>
            <a:ext cx="4200433" cy="27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"/>
          <p:cNvSpPr txBox="1"/>
          <p:nvPr>
            <p:ph type="title"/>
          </p:nvPr>
        </p:nvSpPr>
        <p:spPr>
          <a:xfrm>
            <a:off x="456300" y="414100"/>
            <a:ext cx="66705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00"/>
              <a:t>How Do Shapes Affect Structures?</a:t>
            </a:r>
            <a:endParaRPr sz="3000"/>
          </a:p>
        </p:txBody>
      </p:sp>
      <p:pic>
        <p:nvPicPr>
          <p:cNvPr id="238" name="Google Shape;238;p25" title="Screenshot 2026-05-26 100303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0988" y="1077100"/>
            <a:ext cx="6862024" cy="325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</a:t>
            </a:r>
            <a:r>
              <a:rPr lang="en"/>
              <a:t> Predictions</a:t>
            </a:r>
            <a:endParaRPr/>
          </a:p>
        </p:txBody>
      </p:sp>
      <p:sp>
        <p:nvSpPr>
          <p:cNvPr id="244" name="Google Shape;244;p26"/>
          <p:cNvSpPr txBox="1"/>
          <p:nvPr>
            <p:ph idx="1" type="body"/>
          </p:nvPr>
        </p:nvSpPr>
        <p:spPr>
          <a:xfrm>
            <a:off x="4401200" y="1180900"/>
            <a:ext cx="42543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i="1" lang="en"/>
              <a:t>Pause the video a 0:24.</a:t>
            </a:r>
            <a:endParaRPr i="1"/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b="1" lang="en">
                <a:solidFill>
                  <a:srgbClr val="000000"/>
                </a:solidFill>
              </a:rPr>
              <a:t>What do you think will happen?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>
                <a:solidFill>
                  <a:srgbClr val="000000"/>
                </a:solidFill>
              </a:rPr>
              <a:t>Tent -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>
                <a:solidFill>
                  <a:srgbClr val="000000"/>
                </a:solidFill>
              </a:rPr>
              <a:t>Triangle -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>
                <a:solidFill>
                  <a:srgbClr val="000000"/>
                </a:solidFill>
              </a:rPr>
              <a:t>Box -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lang="en">
                <a:solidFill>
                  <a:srgbClr val="000000"/>
                </a:solidFill>
              </a:rPr>
              <a:t>Cylinder -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45" name="Google Shape;245;p26" title="Screenshot 2026-05-28 08055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0" y="1568625"/>
            <a:ext cx="3820250" cy="21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Shape Structures</a:t>
            </a:r>
            <a:endParaRPr/>
          </a:p>
        </p:txBody>
      </p:sp>
      <p:sp>
        <p:nvSpPr>
          <p:cNvPr id="251" name="Google Shape;251;p27"/>
          <p:cNvSpPr txBox="1"/>
          <p:nvPr>
            <p:ph idx="1" type="body"/>
          </p:nvPr>
        </p:nvSpPr>
        <p:spPr>
          <a:xfrm>
            <a:off x="456300" y="1180900"/>
            <a:ext cx="4983600" cy="33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/>
              <a:t>Create a tent, a triangle, a box, and a cylinder.</a:t>
            </a:r>
            <a:endParaRPr/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/>
              <a:t>Test each shape’s strength by </a:t>
            </a:r>
            <a:r>
              <a:rPr b="1" lang="en"/>
              <a:t>gently</a:t>
            </a:r>
            <a:r>
              <a:rPr lang="en"/>
              <a:t> placing a book on top. </a:t>
            </a:r>
            <a:endParaRPr/>
          </a:p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/>
          </a:p>
          <a:p>
            <a:pPr indent="-3556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Did the results match your </a:t>
            </a:r>
            <a:r>
              <a:rPr lang="en"/>
              <a:t>predictions?</a:t>
            </a:r>
            <a:endParaRPr/>
          </a:p>
          <a:p>
            <a:pPr indent="-3556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Which shape had the highest critical load - the tent, triangle, box, or cylinder?</a:t>
            </a:r>
            <a:endParaRPr/>
          </a:p>
        </p:txBody>
      </p:sp>
      <p:pic>
        <p:nvPicPr>
          <p:cNvPr id="252" name="Google Shape;252;p27" title="shutterstock_2468134695.jpg"/>
          <p:cNvPicPr preferRelativeResize="0"/>
          <p:nvPr/>
        </p:nvPicPr>
        <p:blipFill rotWithShape="1">
          <a:blip r:embed="rId3">
            <a:alphaModFix/>
          </a:blip>
          <a:srcRect b="0" l="0" r="18053" t="0"/>
          <a:stretch/>
        </p:blipFill>
        <p:spPr>
          <a:xfrm>
            <a:off x="5360150" y="1237213"/>
            <a:ext cx="3281674" cy="2669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8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</a:t>
            </a:r>
            <a:endParaRPr/>
          </a:p>
        </p:txBody>
      </p:sp>
      <p:sp>
        <p:nvSpPr>
          <p:cNvPr id="258" name="Google Shape;258;p28"/>
          <p:cNvSpPr txBox="1"/>
          <p:nvPr>
            <p:ph idx="1" type="body"/>
          </p:nvPr>
        </p:nvSpPr>
        <p:spPr>
          <a:xfrm>
            <a:off x="456300" y="1180900"/>
            <a:ext cx="8124000" cy="30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Do you think we could use the same shapes with index cards?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Why is it helpful to test ideas instead of only thinking about them?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How might you design your structure so that it is strong enough to hold our classroom weights (coins, marbles, Legos, etc)?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How can shapes increase a structure’s critical </a:t>
            </a:r>
            <a:r>
              <a:rPr lang="en"/>
              <a:t>load</a:t>
            </a:r>
            <a:r>
              <a:rPr lang="en"/>
              <a:t>?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9"/>
          <p:cNvSpPr txBox="1"/>
          <p:nvPr>
            <p:ph type="title"/>
          </p:nvPr>
        </p:nvSpPr>
        <p:spPr>
          <a:xfrm>
            <a:off x="4107625" y="1845550"/>
            <a:ext cx="4426500" cy="142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3: Design, Build, &amp; Test A Strong Structure</a:t>
            </a:r>
            <a:endParaRPr/>
          </a:p>
        </p:txBody>
      </p:sp>
      <p:pic>
        <p:nvPicPr>
          <p:cNvPr id="264" name="Google Shape;264;p29" title="shutterstock_2551676149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6658" l="0" r="0" t="16658"/>
          <a:stretch/>
        </p:blipFill>
        <p:spPr>
          <a:xfrm>
            <a:off x="494893" y="788550"/>
            <a:ext cx="3564600" cy="35664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0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Design Challenge</a:t>
            </a:r>
            <a:endParaRPr/>
          </a:p>
        </p:txBody>
      </p:sp>
      <p:sp>
        <p:nvSpPr>
          <p:cNvPr id="270" name="Google Shape;270;p30"/>
          <p:cNvSpPr txBox="1"/>
          <p:nvPr>
            <p:ph idx="1" type="body"/>
          </p:nvPr>
        </p:nvSpPr>
        <p:spPr>
          <a:xfrm>
            <a:off x="456300" y="1180900"/>
            <a:ext cx="6290100" cy="3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Can we build a structure that holds a lot of weight without falling down?</a:t>
            </a:r>
            <a:endParaRPr b="1" sz="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/>
              <a:t>Criteria:</a:t>
            </a:r>
            <a:endParaRPr b="1"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tower must stand up on its own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tower must hold weight (blocks, books, coins, marbles, Legos, sand, etc)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/>
              <a:t>Constraints:</a:t>
            </a:r>
            <a:endParaRPr b="1"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Use only the materials provided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Do not cut or tear the cards</a:t>
            </a:r>
            <a:endParaRPr sz="1600"/>
          </a:p>
        </p:txBody>
      </p:sp>
      <p:pic>
        <p:nvPicPr>
          <p:cNvPr id="271" name="Google Shape;271;p30" title="shutterstock_2554610801.jpg"/>
          <p:cNvPicPr preferRelativeResize="0"/>
          <p:nvPr/>
        </p:nvPicPr>
        <p:blipFill rotWithShape="1">
          <a:blip r:embed="rId3">
            <a:alphaModFix/>
          </a:blip>
          <a:srcRect b="3933" l="14819" r="14037" t="10009"/>
          <a:stretch/>
        </p:blipFill>
        <p:spPr>
          <a:xfrm>
            <a:off x="6549950" y="640225"/>
            <a:ext cx="2009601" cy="367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>
            <a:off x="4102575" y="1863450"/>
            <a:ext cx="4474800" cy="14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Let’s Learn About Strong Structures</a:t>
            </a:r>
            <a:endParaRPr/>
          </a:p>
        </p:txBody>
      </p:sp>
      <p:pic>
        <p:nvPicPr>
          <p:cNvPr id="76" name="Google Shape;76;p13" title="shutterstock_2359995619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-1152" l="4410" r="28972" t="4384"/>
          <a:stretch/>
        </p:blipFill>
        <p:spPr>
          <a:xfrm>
            <a:off x="494893" y="788550"/>
            <a:ext cx="3564600" cy="3566400"/>
          </a:xfrm>
          <a:prstGeom prst="ellipse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Brainstorming Solutions</a:t>
            </a:r>
            <a:endParaRPr/>
          </a:p>
        </p:txBody>
      </p:sp>
      <p:sp>
        <p:nvSpPr>
          <p:cNvPr id="277" name="Google Shape;277;p31"/>
          <p:cNvSpPr txBox="1"/>
          <p:nvPr>
            <p:ph idx="1" type="body"/>
          </p:nvPr>
        </p:nvSpPr>
        <p:spPr>
          <a:xfrm>
            <a:off x="456300" y="1180900"/>
            <a:ext cx="47031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shapes will help your structure hold more weight?</a:t>
            </a:r>
            <a:endParaRPr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Which part of your structure needs to hold the most weight?</a:t>
            </a:r>
            <a:endParaRPr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How will you make the top large enough to hold something?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Draw your structure!</a:t>
            </a:r>
            <a:endParaRPr/>
          </a:p>
        </p:txBody>
      </p:sp>
      <p:pic>
        <p:nvPicPr>
          <p:cNvPr id="278" name="Google Shape;278;p31" title="shutterstock_251605079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1975" y="1460487"/>
            <a:ext cx="3356524" cy="2240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 Your Solution</a:t>
            </a:r>
            <a:endParaRPr/>
          </a:p>
        </p:txBody>
      </p:sp>
      <p:sp>
        <p:nvSpPr>
          <p:cNvPr id="284" name="Google Shape;284;p32"/>
          <p:cNvSpPr txBox="1"/>
          <p:nvPr>
            <p:ph idx="1" type="body"/>
          </p:nvPr>
        </p:nvSpPr>
        <p:spPr>
          <a:xfrm>
            <a:off x="456300" y="1010775"/>
            <a:ext cx="8185500" cy="9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Working with your partner or team, use the materials provided to build </a:t>
            </a:r>
            <a:r>
              <a:rPr b="1" lang="en"/>
              <a:t>ONE</a:t>
            </a:r>
            <a:r>
              <a:rPr lang="en"/>
              <a:t> strong structure. </a:t>
            </a:r>
            <a:endParaRPr/>
          </a:p>
        </p:txBody>
      </p:sp>
      <p:sp>
        <p:nvSpPr>
          <p:cNvPr id="285" name="Google Shape;285;p32"/>
          <p:cNvSpPr txBox="1"/>
          <p:nvPr/>
        </p:nvSpPr>
        <p:spPr>
          <a:xfrm>
            <a:off x="456300" y="1871350"/>
            <a:ext cx="8033700" cy="28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Criteria: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tower must stand up on its own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tower must hold weight (blocks, books, or other classroom weights)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Constraints: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Use only the materials provided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 not cut or tear the cards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3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Your Solution</a:t>
            </a:r>
            <a:endParaRPr/>
          </a:p>
        </p:txBody>
      </p:sp>
      <p:sp>
        <p:nvSpPr>
          <p:cNvPr id="291" name="Google Shape;291;p33"/>
          <p:cNvSpPr txBox="1"/>
          <p:nvPr>
            <p:ph idx="1" type="body"/>
          </p:nvPr>
        </p:nvSpPr>
        <p:spPr>
          <a:xfrm>
            <a:off x="456300" y="1180900"/>
            <a:ext cx="6823500" cy="3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/>
              <a:t>What do you think the “critical load” of your structure is? 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en"/>
              <a:t>Let’s find out!</a:t>
            </a:r>
            <a:endParaRPr/>
          </a:p>
          <a:p>
            <a:pPr indent="-3556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Place your structure on a flat surface.</a:t>
            </a:r>
            <a:endParaRPr/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Your teacher will carefully place weight on your structure until it meets the critical load. </a:t>
            </a:r>
            <a:endParaRPr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b="1" lang="en"/>
              <a:t>What was the critical load of your structure?</a:t>
            </a:r>
            <a:endParaRPr b="1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/>
          </a:p>
        </p:txBody>
      </p:sp>
      <p:pic>
        <p:nvPicPr>
          <p:cNvPr id="292" name="Google Shape;292;p33" title="shutterstock_2554610801.jpg"/>
          <p:cNvPicPr preferRelativeResize="0"/>
          <p:nvPr/>
        </p:nvPicPr>
        <p:blipFill rotWithShape="1">
          <a:blip r:embed="rId3">
            <a:alphaModFix/>
          </a:blip>
          <a:srcRect b="3933" l="14819" r="14037" t="10009"/>
          <a:stretch/>
        </p:blipFill>
        <p:spPr>
          <a:xfrm>
            <a:off x="6949977" y="1341175"/>
            <a:ext cx="1583673" cy="290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</a:t>
            </a:r>
            <a:endParaRPr/>
          </a:p>
        </p:txBody>
      </p:sp>
      <p:sp>
        <p:nvSpPr>
          <p:cNvPr id="298" name="Google Shape;298;p34"/>
          <p:cNvSpPr txBox="1"/>
          <p:nvPr>
            <p:ph idx="1" type="body"/>
          </p:nvPr>
        </p:nvSpPr>
        <p:spPr>
          <a:xfrm>
            <a:off x="456300" y="1180900"/>
            <a:ext cx="81855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was your structure’s critical load?</a:t>
            </a:r>
            <a:endParaRPr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How close were you to your prediction?</a:t>
            </a:r>
            <a:endParaRPr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aspects of your design do you think helped its ability to hold more weight?</a:t>
            </a:r>
            <a:endParaRPr/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What shapes did you use?</a:t>
            </a:r>
            <a:endParaRPr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How would you improve your structure to make it stronger?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5"/>
          <p:cNvSpPr txBox="1"/>
          <p:nvPr>
            <p:ph type="title"/>
          </p:nvPr>
        </p:nvSpPr>
        <p:spPr>
          <a:xfrm>
            <a:off x="4428925" y="2052300"/>
            <a:ext cx="41052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4: Redesign &amp; Share</a:t>
            </a:r>
            <a:endParaRPr/>
          </a:p>
        </p:txBody>
      </p:sp>
      <p:pic>
        <p:nvPicPr>
          <p:cNvPr id="304" name="Google Shape;304;p35" title="shutterstock_2544372705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694" r="16688" t="0"/>
          <a:stretch/>
        </p:blipFill>
        <p:spPr>
          <a:xfrm>
            <a:off x="494893" y="788550"/>
            <a:ext cx="3564600" cy="35664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6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Design Challenge</a:t>
            </a:r>
            <a:endParaRPr/>
          </a:p>
        </p:txBody>
      </p:sp>
      <p:sp>
        <p:nvSpPr>
          <p:cNvPr id="310" name="Google Shape;310;p36"/>
          <p:cNvSpPr txBox="1"/>
          <p:nvPr>
            <p:ph idx="1" type="body"/>
          </p:nvPr>
        </p:nvSpPr>
        <p:spPr>
          <a:xfrm>
            <a:off x="456300" y="1180900"/>
            <a:ext cx="6290100" cy="3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Can we build a structure that holds a lot of weight without falling down?</a:t>
            </a:r>
            <a:endParaRPr b="1" sz="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/>
              <a:t>Criteria:</a:t>
            </a:r>
            <a:endParaRPr b="1"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tower must stand up on its own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tower must hold weight (blocks, books, or other classroom weights)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/>
              <a:t>Constraints:</a:t>
            </a:r>
            <a:endParaRPr b="1"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Use only the materials provided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Do not cut or tear the cards</a:t>
            </a:r>
            <a:endParaRPr sz="1600"/>
          </a:p>
        </p:txBody>
      </p:sp>
      <p:pic>
        <p:nvPicPr>
          <p:cNvPr id="311" name="Google Shape;311;p36" title="shutterstock_2554610801.jpg"/>
          <p:cNvPicPr preferRelativeResize="0"/>
          <p:nvPr/>
        </p:nvPicPr>
        <p:blipFill rotWithShape="1">
          <a:blip r:embed="rId3">
            <a:alphaModFix/>
          </a:blip>
          <a:srcRect b="3933" l="14819" r="14037" t="10009"/>
          <a:stretch/>
        </p:blipFill>
        <p:spPr>
          <a:xfrm>
            <a:off x="6549950" y="640225"/>
            <a:ext cx="2009601" cy="367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7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Redesign: Make it Better!</a:t>
            </a:r>
            <a:endParaRPr/>
          </a:p>
        </p:txBody>
      </p:sp>
      <p:sp>
        <p:nvSpPr>
          <p:cNvPr id="317" name="Google Shape;317;p37"/>
          <p:cNvSpPr txBox="1"/>
          <p:nvPr>
            <p:ph idx="1" type="body"/>
          </p:nvPr>
        </p:nvSpPr>
        <p:spPr>
          <a:xfrm>
            <a:off x="456300" y="1129875"/>
            <a:ext cx="4940400" cy="34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Engineers always look at what they made and think about how to make it better. Think about your first structure:</a:t>
            </a:r>
            <a:endParaRPr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was the critical load?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shapes did you use?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How can you make your structure stronger?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Draw your new </a:t>
            </a:r>
            <a:r>
              <a:rPr lang="en"/>
              <a:t>design</a:t>
            </a:r>
            <a:r>
              <a:rPr lang="en"/>
              <a:t>!</a:t>
            </a:r>
            <a:endParaRPr/>
          </a:p>
        </p:txBody>
      </p:sp>
      <p:pic>
        <p:nvPicPr>
          <p:cNvPr id="318" name="Google Shape;318;p37" title="shutterstock_18530960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6225" y="1324388"/>
            <a:ext cx="3124127" cy="2744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"/>
          <p:cNvSpPr txBox="1"/>
          <p:nvPr>
            <p:ph type="title"/>
          </p:nvPr>
        </p:nvSpPr>
        <p:spPr>
          <a:xfrm>
            <a:off x="456300" y="414100"/>
            <a:ext cx="64950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00"/>
              <a:t>Build Your Redesigned Structure</a:t>
            </a:r>
            <a:endParaRPr sz="3000"/>
          </a:p>
        </p:txBody>
      </p:sp>
      <p:sp>
        <p:nvSpPr>
          <p:cNvPr id="324" name="Google Shape;324;p38"/>
          <p:cNvSpPr txBox="1"/>
          <p:nvPr>
            <p:ph idx="1" type="body"/>
          </p:nvPr>
        </p:nvSpPr>
        <p:spPr>
          <a:xfrm>
            <a:off x="456300" y="1180900"/>
            <a:ext cx="43053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with your partner or team to redesign your structure.</a:t>
            </a:r>
            <a:endParaRPr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did you change about your structure?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Will the changes </a:t>
            </a:r>
            <a:r>
              <a:rPr lang="en"/>
              <a:t>increase your structures </a:t>
            </a:r>
            <a:r>
              <a:rPr b="1" lang="en"/>
              <a:t>critical load</a:t>
            </a:r>
            <a:r>
              <a:rPr lang="en"/>
              <a:t>?</a:t>
            </a:r>
            <a:endParaRPr/>
          </a:p>
        </p:txBody>
      </p:sp>
      <p:pic>
        <p:nvPicPr>
          <p:cNvPr id="325" name="Google Shape;325;p38" title="shutterstock_254801073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8725" y="1325201"/>
            <a:ext cx="3648302" cy="243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9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Your Redesigned Structure</a:t>
            </a:r>
            <a:endParaRPr/>
          </a:p>
        </p:txBody>
      </p:sp>
      <p:sp>
        <p:nvSpPr>
          <p:cNvPr id="331" name="Google Shape;331;p39"/>
          <p:cNvSpPr txBox="1"/>
          <p:nvPr>
            <p:ph idx="1" type="body"/>
          </p:nvPr>
        </p:nvSpPr>
        <p:spPr>
          <a:xfrm>
            <a:off x="456300" y="1180900"/>
            <a:ext cx="6229800" cy="374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/>
              <a:t>What do you think the “critical load” of your structure is? 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en"/>
              <a:t>Let’s find out!</a:t>
            </a:r>
            <a:endParaRPr/>
          </a:p>
          <a:p>
            <a:pPr indent="-3556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Place your structure on a flat surface.</a:t>
            </a:r>
            <a:endParaRPr/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Your teacher will carefully place weight on your structure until it meets the critical load. 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b="1" lang="en"/>
              <a:t>What was the critical load of your structure? Was it better than your first design?</a:t>
            </a:r>
            <a:endParaRPr b="1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/>
          </a:p>
        </p:txBody>
      </p:sp>
      <p:pic>
        <p:nvPicPr>
          <p:cNvPr id="332" name="Google Shape;332;p39" title="shutterstock_2554610801.jpg"/>
          <p:cNvPicPr preferRelativeResize="0"/>
          <p:nvPr/>
        </p:nvPicPr>
        <p:blipFill rotWithShape="1">
          <a:blip r:embed="rId3">
            <a:alphaModFix/>
          </a:blip>
          <a:srcRect b="3933" l="14819" r="14037" t="10009"/>
          <a:stretch/>
        </p:blipFill>
        <p:spPr>
          <a:xfrm>
            <a:off x="6780902" y="1129000"/>
            <a:ext cx="1583673" cy="290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 Your Results</a:t>
            </a:r>
            <a:endParaRPr/>
          </a:p>
        </p:txBody>
      </p:sp>
      <p:sp>
        <p:nvSpPr>
          <p:cNvPr id="338" name="Google Shape;338;p40"/>
          <p:cNvSpPr txBox="1"/>
          <p:nvPr>
            <p:ph idx="1" type="body"/>
          </p:nvPr>
        </p:nvSpPr>
        <p:spPr>
          <a:xfrm>
            <a:off x="456300" y="1180900"/>
            <a:ext cx="81855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 with the class!</a:t>
            </a:r>
            <a:endParaRPr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was the </a:t>
            </a:r>
            <a:r>
              <a:rPr b="1" lang="en"/>
              <a:t>critical load </a:t>
            </a:r>
            <a:r>
              <a:rPr lang="en"/>
              <a:t>of your first structure?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was the </a:t>
            </a:r>
            <a:r>
              <a:rPr b="1" lang="en"/>
              <a:t>critical load</a:t>
            </a:r>
            <a:r>
              <a:rPr lang="en"/>
              <a:t> of your second structure?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Which was better? Why?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What shapes did you use in each?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Why is it important to know the critical load?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Make an Observation!</a:t>
            </a:r>
            <a:endParaRPr/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456300" y="1057900"/>
            <a:ext cx="4220400" cy="80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7661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18"/>
              <a:buChar char="●"/>
            </a:pPr>
            <a:r>
              <a:rPr lang="en" sz="1718"/>
              <a:t>What do you notice?</a:t>
            </a:r>
            <a:endParaRPr sz="1718"/>
          </a:p>
          <a:p>
            <a:pPr indent="-337661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18"/>
              <a:buChar char="●"/>
            </a:pPr>
            <a:r>
              <a:rPr lang="en" sz="1718"/>
              <a:t>What shapes do you see?</a:t>
            </a:r>
            <a:endParaRPr sz="1718"/>
          </a:p>
        </p:txBody>
      </p:sp>
      <p:pic>
        <p:nvPicPr>
          <p:cNvPr id="83" name="Google Shape;83;p14" title="shutterstock_276103850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737" y="1896700"/>
            <a:ext cx="3697423" cy="246435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/>
        </p:nvSpPr>
        <p:spPr>
          <a:xfrm>
            <a:off x="4160813" y="1038700"/>
            <a:ext cx="45198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Are these structures strong? Why?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do these structures hold weight?</a:t>
            </a:r>
            <a:endParaRPr sz="1700"/>
          </a:p>
        </p:txBody>
      </p:sp>
      <p:pic>
        <p:nvPicPr>
          <p:cNvPr id="85" name="Google Shape;85;p14" title="shutterstock_208890640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896700"/>
            <a:ext cx="3697423" cy="2464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1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</a:t>
            </a:r>
            <a:endParaRPr/>
          </a:p>
        </p:txBody>
      </p:sp>
      <p:sp>
        <p:nvSpPr>
          <p:cNvPr id="344" name="Google Shape;344;p41"/>
          <p:cNvSpPr txBox="1"/>
          <p:nvPr>
            <p:ph idx="1" type="body"/>
          </p:nvPr>
        </p:nvSpPr>
        <p:spPr>
          <a:xfrm>
            <a:off x="456300" y="1180900"/>
            <a:ext cx="55050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was the hardest part of building today?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did you learn from watching other teams test their structures?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How did you help your teammates?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would you change if you could build again?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Why do real buildings need to hold a lot of weight?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Where do you see strong shapes—like triangles or cylinders—in real buildings?</a:t>
            </a:r>
            <a:endParaRPr sz="1800"/>
          </a:p>
        </p:txBody>
      </p:sp>
      <p:pic>
        <p:nvPicPr>
          <p:cNvPr id="345" name="Google Shape;345;p41" title="shutterstock_175484879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06093">
            <a:off x="6033723" y="1857341"/>
            <a:ext cx="2619102" cy="1745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Design Challenge</a:t>
            </a:r>
            <a:endParaRPr/>
          </a:p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456300" y="1180900"/>
            <a:ext cx="5760900" cy="35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we build a structure that holds a lot of weight without falling down?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Our challenge is to make a tower using index cards and tape that can hold as much weight as possible </a:t>
            </a:r>
            <a:r>
              <a:rPr b="1" lang="en"/>
              <a:t>without</a:t>
            </a:r>
            <a:r>
              <a:rPr b="1" lang="en"/>
              <a:t> collapsing.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To build our towers, we must become engineers. Engineers ask questions and observe before they build.  </a:t>
            </a:r>
            <a:endParaRPr/>
          </a:p>
        </p:txBody>
      </p:sp>
      <p:pic>
        <p:nvPicPr>
          <p:cNvPr id="92" name="Google Shape;92;p15" title="shutterstock_2554610801.jpg"/>
          <p:cNvPicPr preferRelativeResize="0"/>
          <p:nvPr/>
        </p:nvPicPr>
        <p:blipFill rotWithShape="1">
          <a:blip r:embed="rId3">
            <a:alphaModFix/>
          </a:blip>
          <a:srcRect b="3933" l="14819" r="14037" t="10009"/>
          <a:stretch/>
        </p:blipFill>
        <p:spPr>
          <a:xfrm>
            <a:off x="6434350" y="812000"/>
            <a:ext cx="2009601" cy="367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We Know?</a:t>
            </a:r>
            <a:endParaRPr/>
          </a:p>
        </p:txBody>
      </p:sp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456300" y="1180900"/>
            <a:ext cx="54825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Let’s create a KWL Chart.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 </a:t>
            </a:r>
            <a:r>
              <a:rPr b="1" lang="en">
                <a:solidFill>
                  <a:srgbClr val="000000"/>
                </a:solidFill>
              </a:rPr>
              <a:t>KWL Chart</a:t>
            </a:r>
            <a:r>
              <a:rPr lang="en">
                <a:solidFill>
                  <a:srgbClr val="000000"/>
                </a:solidFill>
              </a:rPr>
              <a:t> is a graphic organizer used to organize knowledge about a topic. </a:t>
            </a:r>
            <a:endParaRPr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●"/>
            </a:pPr>
            <a:r>
              <a:rPr b="1" lang="en">
                <a:solidFill>
                  <a:srgbClr val="000000"/>
                </a:solidFill>
              </a:rPr>
              <a:t>K</a:t>
            </a:r>
            <a:r>
              <a:rPr lang="en">
                <a:solidFill>
                  <a:srgbClr val="000000"/>
                </a:solidFill>
              </a:rPr>
              <a:t>now: What I already </a:t>
            </a:r>
            <a:r>
              <a:rPr b="1" lang="en">
                <a:solidFill>
                  <a:srgbClr val="000000"/>
                </a:solidFill>
              </a:rPr>
              <a:t>know</a:t>
            </a:r>
            <a:r>
              <a:rPr lang="en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●"/>
            </a:pPr>
            <a:r>
              <a:rPr b="1" lang="en">
                <a:solidFill>
                  <a:srgbClr val="000000"/>
                </a:solidFill>
              </a:rPr>
              <a:t>W</a:t>
            </a:r>
            <a:r>
              <a:rPr lang="en">
                <a:solidFill>
                  <a:srgbClr val="000000"/>
                </a:solidFill>
              </a:rPr>
              <a:t>ant: What I </a:t>
            </a:r>
            <a:r>
              <a:rPr b="1" lang="en">
                <a:solidFill>
                  <a:srgbClr val="000000"/>
                </a:solidFill>
              </a:rPr>
              <a:t>want</a:t>
            </a:r>
            <a:r>
              <a:rPr lang="en">
                <a:solidFill>
                  <a:srgbClr val="000000"/>
                </a:solidFill>
              </a:rPr>
              <a:t> to learn</a:t>
            </a:r>
            <a:endParaRPr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●"/>
            </a:pPr>
            <a:r>
              <a:rPr b="1" lang="en">
                <a:solidFill>
                  <a:srgbClr val="000000"/>
                </a:solidFill>
              </a:rPr>
              <a:t>L</a:t>
            </a:r>
            <a:r>
              <a:rPr lang="en">
                <a:solidFill>
                  <a:srgbClr val="000000"/>
                </a:solidFill>
              </a:rPr>
              <a:t>earned: What I </a:t>
            </a:r>
            <a:r>
              <a:rPr b="1" lang="en">
                <a:solidFill>
                  <a:srgbClr val="000000"/>
                </a:solidFill>
              </a:rPr>
              <a:t>learned</a:t>
            </a:r>
            <a:r>
              <a:rPr lang="en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We will start by brainstorming everything we already </a:t>
            </a:r>
            <a:r>
              <a:rPr b="1" lang="en">
                <a:solidFill>
                  <a:srgbClr val="000000"/>
                </a:solidFill>
              </a:rPr>
              <a:t>know </a:t>
            </a:r>
            <a:r>
              <a:rPr lang="en">
                <a:solidFill>
                  <a:srgbClr val="000000"/>
                </a:solidFill>
              </a:rPr>
              <a:t>about strong structures!</a:t>
            </a:r>
            <a:endParaRPr/>
          </a:p>
        </p:txBody>
      </p:sp>
      <p:grpSp>
        <p:nvGrpSpPr>
          <p:cNvPr id="99" name="Google Shape;99;p16"/>
          <p:cNvGrpSpPr/>
          <p:nvPr/>
        </p:nvGrpSpPr>
        <p:grpSpPr>
          <a:xfrm>
            <a:off x="5938810" y="532175"/>
            <a:ext cx="2669400" cy="3390627"/>
            <a:chOff x="5818775" y="532173"/>
            <a:chExt cx="2789050" cy="3390627"/>
          </a:xfrm>
        </p:grpSpPr>
        <p:sp>
          <p:nvSpPr>
            <p:cNvPr id="100" name="Google Shape;100;p16"/>
            <p:cNvSpPr/>
            <p:nvPr/>
          </p:nvSpPr>
          <p:spPr>
            <a:xfrm>
              <a:off x="5825075" y="709200"/>
              <a:ext cx="2768700" cy="3213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6"/>
            <p:cNvSpPr/>
            <p:nvPr/>
          </p:nvSpPr>
          <p:spPr>
            <a:xfrm>
              <a:off x="6390673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02" name="Google Shape;102;p16"/>
            <p:cNvSpPr/>
            <p:nvPr/>
          </p:nvSpPr>
          <p:spPr>
            <a:xfrm>
              <a:off x="6867793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03" name="Google Shape;103;p16"/>
            <p:cNvSpPr/>
            <p:nvPr/>
          </p:nvSpPr>
          <p:spPr>
            <a:xfrm>
              <a:off x="7344945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04" name="Google Shape;104;p16"/>
            <p:cNvSpPr/>
            <p:nvPr/>
          </p:nvSpPr>
          <p:spPr>
            <a:xfrm>
              <a:off x="7822080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8299216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06" name="Google Shape;106;p16"/>
            <p:cNvSpPr/>
            <p:nvPr/>
          </p:nvSpPr>
          <p:spPr>
            <a:xfrm rot="4411427">
              <a:off x="627145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6"/>
            <p:cNvSpPr/>
            <p:nvPr/>
          </p:nvSpPr>
          <p:spPr>
            <a:xfrm rot="4411427">
              <a:off x="819685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6"/>
            <p:cNvSpPr/>
            <p:nvPr/>
          </p:nvSpPr>
          <p:spPr>
            <a:xfrm rot="4411427">
              <a:off x="7683178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6"/>
            <p:cNvSpPr/>
            <p:nvPr/>
          </p:nvSpPr>
          <p:spPr>
            <a:xfrm rot="4411427">
              <a:off x="722430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0" name="Google Shape;110;p16"/>
            <p:cNvCxnSpPr/>
            <p:nvPr/>
          </p:nvCxnSpPr>
          <p:spPr>
            <a:xfrm>
              <a:off x="6019952" y="713548"/>
              <a:ext cx="2100" cy="3204900"/>
            </a:xfrm>
            <a:prstGeom prst="straightConnector1">
              <a:avLst/>
            </a:prstGeom>
            <a:noFill/>
            <a:ln cap="flat" cmpd="sng" w="9525">
              <a:solidFill>
                <a:srgbClr val="E0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11" name="Google Shape;111;p16"/>
            <p:cNvSpPr/>
            <p:nvPr/>
          </p:nvSpPr>
          <p:spPr>
            <a:xfrm rot="4411427">
              <a:off x="6756291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5913538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13" name="Google Shape;113;p16"/>
            <p:cNvSpPr/>
            <p:nvPr/>
          </p:nvSpPr>
          <p:spPr>
            <a:xfrm rot="4411427">
              <a:off x="578660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4" name="Google Shape;114;p16"/>
            <p:cNvCxnSpPr/>
            <p:nvPr/>
          </p:nvCxnSpPr>
          <p:spPr>
            <a:xfrm>
              <a:off x="5826525" y="1394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5" name="Google Shape;115;p16"/>
            <p:cNvCxnSpPr/>
            <p:nvPr/>
          </p:nvCxnSpPr>
          <p:spPr>
            <a:xfrm>
              <a:off x="5826525" y="1750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6" name="Google Shape;116;p16"/>
            <p:cNvCxnSpPr/>
            <p:nvPr/>
          </p:nvCxnSpPr>
          <p:spPr>
            <a:xfrm>
              <a:off x="5818775" y="2106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7" name="Google Shape;117;p16"/>
            <p:cNvCxnSpPr/>
            <p:nvPr/>
          </p:nvCxnSpPr>
          <p:spPr>
            <a:xfrm>
              <a:off x="5826525" y="2447938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8" name="Google Shape;118;p16"/>
            <p:cNvCxnSpPr/>
            <p:nvPr/>
          </p:nvCxnSpPr>
          <p:spPr>
            <a:xfrm>
              <a:off x="5826525" y="2818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9" name="Google Shape;119;p16"/>
            <p:cNvCxnSpPr/>
            <p:nvPr/>
          </p:nvCxnSpPr>
          <p:spPr>
            <a:xfrm>
              <a:off x="5826525" y="3188400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0" name="Google Shape;120;p16"/>
            <p:cNvCxnSpPr/>
            <p:nvPr/>
          </p:nvCxnSpPr>
          <p:spPr>
            <a:xfrm>
              <a:off x="5818775" y="355862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21" name="Google Shape;121;p16"/>
          <p:cNvSpPr txBox="1"/>
          <p:nvPr/>
        </p:nvSpPr>
        <p:spPr>
          <a:xfrm>
            <a:off x="6101608" y="975426"/>
            <a:ext cx="2343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</a:rPr>
              <a:t>K      W     L</a:t>
            </a:r>
            <a:endParaRPr b="1" sz="2200">
              <a:solidFill>
                <a:srgbClr val="1155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122" name="Google Shape;122;p16"/>
          <p:cNvCxnSpPr/>
          <p:nvPr/>
        </p:nvCxnSpPr>
        <p:spPr>
          <a:xfrm>
            <a:off x="6861797" y="1070176"/>
            <a:ext cx="9300" cy="2648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" name="Google Shape;123;p16"/>
          <p:cNvCxnSpPr/>
          <p:nvPr/>
        </p:nvCxnSpPr>
        <p:spPr>
          <a:xfrm>
            <a:off x="7755161" y="1070176"/>
            <a:ext cx="9300" cy="2648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16"/>
          <p:cNvCxnSpPr/>
          <p:nvPr/>
        </p:nvCxnSpPr>
        <p:spPr>
          <a:xfrm>
            <a:off x="6110940" y="1403551"/>
            <a:ext cx="23244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16"/>
          <p:cNvSpPr/>
          <p:nvPr/>
        </p:nvSpPr>
        <p:spPr>
          <a:xfrm rot="-5400000">
            <a:off x="5832604" y="3214600"/>
            <a:ext cx="1143000" cy="83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We Want to Know?</a:t>
            </a:r>
            <a:endParaRPr/>
          </a:p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3461475" y="1249150"/>
            <a:ext cx="5220000" cy="31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Engineers ask questions to understand a problem. Let’s think like engineers!</a:t>
            </a:r>
            <a:endParaRPr/>
          </a:p>
          <a:p>
            <a:pPr indent="-3556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"/>
              <a:t>What do we </a:t>
            </a:r>
            <a:r>
              <a:rPr b="1" lang="en"/>
              <a:t>want to know</a:t>
            </a:r>
            <a:r>
              <a:rPr lang="en"/>
              <a:t> about strong structures? </a:t>
            </a:r>
            <a:endParaRPr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556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"/>
              <a:t>What are things we need to know to make sure our structures can hold weight without falling over?</a:t>
            </a:r>
            <a:endParaRPr/>
          </a:p>
        </p:txBody>
      </p:sp>
      <p:grpSp>
        <p:nvGrpSpPr>
          <p:cNvPr id="132" name="Google Shape;132;p17"/>
          <p:cNvGrpSpPr/>
          <p:nvPr/>
        </p:nvGrpSpPr>
        <p:grpSpPr>
          <a:xfrm>
            <a:off x="561875" y="1112798"/>
            <a:ext cx="2789050" cy="3390627"/>
            <a:chOff x="5818775" y="532173"/>
            <a:chExt cx="2789050" cy="3390627"/>
          </a:xfrm>
        </p:grpSpPr>
        <p:sp>
          <p:nvSpPr>
            <p:cNvPr id="133" name="Google Shape;133;p17"/>
            <p:cNvSpPr/>
            <p:nvPr/>
          </p:nvSpPr>
          <p:spPr>
            <a:xfrm>
              <a:off x="5825075" y="709200"/>
              <a:ext cx="2768700" cy="3213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6390673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6867793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7344945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7822080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8299216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39" name="Google Shape;139;p17"/>
            <p:cNvSpPr/>
            <p:nvPr/>
          </p:nvSpPr>
          <p:spPr>
            <a:xfrm rot="4411427">
              <a:off x="627145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7"/>
            <p:cNvSpPr/>
            <p:nvPr/>
          </p:nvSpPr>
          <p:spPr>
            <a:xfrm rot="4411427">
              <a:off x="819685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7"/>
            <p:cNvSpPr/>
            <p:nvPr/>
          </p:nvSpPr>
          <p:spPr>
            <a:xfrm rot="4411427">
              <a:off x="7683178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7"/>
            <p:cNvSpPr/>
            <p:nvPr/>
          </p:nvSpPr>
          <p:spPr>
            <a:xfrm rot="4411427">
              <a:off x="722430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43" name="Google Shape;143;p17"/>
            <p:cNvCxnSpPr/>
            <p:nvPr/>
          </p:nvCxnSpPr>
          <p:spPr>
            <a:xfrm>
              <a:off x="6019952" y="713548"/>
              <a:ext cx="2100" cy="3204900"/>
            </a:xfrm>
            <a:prstGeom prst="straightConnector1">
              <a:avLst/>
            </a:prstGeom>
            <a:noFill/>
            <a:ln cap="flat" cmpd="sng" w="9525">
              <a:solidFill>
                <a:srgbClr val="E0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44" name="Google Shape;144;p17"/>
            <p:cNvSpPr/>
            <p:nvPr/>
          </p:nvSpPr>
          <p:spPr>
            <a:xfrm rot="4411427">
              <a:off x="6756291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7"/>
            <p:cNvSpPr/>
            <p:nvPr/>
          </p:nvSpPr>
          <p:spPr>
            <a:xfrm>
              <a:off x="5913538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46" name="Google Shape;146;p17"/>
            <p:cNvSpPr/>
            <p:nvPr/>
          </p:nvSpPr>
          <p:spPr>
            <a:xfrm rot="4411427">
              <a:off x="578660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47" name="Google Shape;147;p17"/>
            <p:cNvCxnSpPr/>
            <p:nvPr/>
          </p:nvCxnSpPr>
          <p:spPr>
            <a:xfrm>
              <a:off x="5826525" y="1394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8" name="Google Shape;148;p17"/>
            <p:cNvCxnSpPr/>
            <p:nvPr/>
          </p:nvCxnSpPr>
          <p:spPr>
            <a:xfrm>
              <a:off x="5826525" y="1750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9" name="Google Shape;149;p17"/>
            <p:cNvCxnSpPr/>
            <p:nvPr/>
          </p:nvCxnSpPr>
          <p:spPr>
            <a:xfrm>
              <a:off x="5818775" y="2106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" name="Google Shape;150;p17"/>
            <p:cNvCxnSpPr/>
            <p:nvPr/>
          </p:nvCxnSpPr>
          <p:spPr>
            <a:xfrm>
              <a:off x="5826525" y="2447938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1" name="Google Shape;151;p17"/>
            <p:cNvCxnSpPr/>
            <p:nvPr/>
          </p:nvCxnSpPr>
          <p:spPr>
            <a:xfrm>
              <a:off x="5826525" y="2818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2" name="Google Shape;152;p17"/>
            <p:cNvCxnSpPr/>
            <p:nvPr/>
          </p:nvCxnSpPr>
          <p:spPr>
            <a:xfrm>
              <a:off x="5826525" y="3188400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3" name="Google Shape;153;p17"/>
            <p:cNvCxnSpPr/>
            <p:nvPr/>
          </p:nvCxnSpPr>
          <p:spPr>
            <a:xfrm>
              <a:off x="5818775" y="355862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154" name="Google Shape;154;p17"/>
          <p:cNvCxnSpPr/>
          <p:nvPr/>
        </p:nvCxnSpPr>
        <p:spPr>
          <a:xfrm>
            <a:off x="1526550" y="1650800"/>
            <a:ext cx="9600" cy="2648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17"/>
          <p:cNvCxnSpPr/>
          <p:nvPr/>
        </p:nvCxnSpPr>
        <p:spPr>
          <a:xfrm>
            <a:off x="2460000" y="1650800"/>
            <a:ext cx="9600" cy="2648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6" name="Google Shape;156;p17"/>
          <p:cNvCxnSpPr/>
          <p:nvPr/>
        </p:nvCxnSpPr>
        <p:spPr>
          <a:xfrm>
            <a:off x="742000" y="1984175"/>
            <a:ext cx="24288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7" name="Google Shape;157;p17"/>
          <p:cNvSpPr/>
          <p:nvPr/>
        </p:nvSpPr>
        <p:spPr>
          <a:xfrm rot="-5400000">
            <a:off x="1426575" y="3747500"/>
            <a:ext cx="1143000" cy="876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732250" y="1556050"/>
            <a:ext cx="2448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</a:rPr>
              <a:t>K      W     L</a:t>
            </a:r>
            <a:endParaRPr b="1" sz="2200">
              <a:solidFill>
                <a:srgbClr val="1155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Watch &amp; Discuss</a:t>
            </a:r>
            <a:endParaRPr/>
          </a:p>
        </p:txBody>
      </p:sp>
      <p:pic>
        <p:nvPicPr>
          <p:cNvPr descr="What makes a bridge strong enough for trucks? In this Grade 3 Science video, students discover how materials and smart design—like beams, tubes, and supports—help structures carry heavy loads without breaking. Learn the secrets to strength in engineering!&#10;&#10;📘 Designed for the Ontario Grade 3 Science curriculum, this lesson also supports a variety of science programs!" id="164" name="Google Shape;164;p18" title="What Makes a Structure Strong? | Science Lesso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4674" y="1114800"/>
            <a:ext cx="5629475" cy="316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9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Critical Load?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489350" y="1077100"/>
            <a:ext cx="3770400" cy="29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structure is </a:t>
            </a:r>
            <a:r>
              <a:rPr b="1"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strong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if 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 can hold a lot of </a:t>
            </a:r>
            <a:r>
              <a:rPr b="1"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weight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without breaking or falling.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41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Open Sans"/>
              <a:buChar char="○"/>
            </a:pPr>
            <a:r>
              <a:t/>
            </a:r>
            <a:endParaRPr sz="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weight is called the </a:t>
            </a:r>
            <a:r>
              <a:rPr b="1"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load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41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Open Sans"/>
              <a:buChar char="○"/>
            </a:pPr>
            <a:r>
              <a:t/>
            </a:r>
            <a:endParaRPr sz="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b="1"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critical load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is the most amount of weight it can hold before it breaks.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 rotWithShape="1">
          <a:blip r:embed="rId3">
            <a:alphaModFix/>
          </a:blip>
          <a:srcRect b="8636" l="0" r="0" t="3336"/>
          <a:stretch/>
        </p:blipFill>
        <p:spPr>
          <a:xfrm>
            <a:off x="4259801" y="1077100"/>
            <a:ext cx="4346700" cy="255096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9"/>
          <p:cNvSpPr txBox="1"/>
          <p:nvPr/>
        </p:nvSpPr>
        <p:spPr>
          <a:xfrm>
            <a:off x="4259775" y="3628060"/>
            <a:ext cx="4346700" cy="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625" lIns="93625" spcFirstLastPara="1" rIns="93625" wrap="square" tIns="936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29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The block tower can hold </a:t>
            </a:r>
            <a:r>
              <a:rPr b="1" lang="en" sz="1229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5 blocks</a:t>
            </a:r>
            <a:r>
              <a:rPr lang="en" sz="1229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 without falling down. When we add one more block, the tower falls! </a:t>
            </a:r>
            <a:endParaRPr sz="1229">
              <a:solidFill>
                <a:srgbClr val="00A3E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29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The critical load of the block tower is 5 blocks.</a:t>
            </a:r>
            <a:endParaRPr b="1" sz="1229">
              <a:solidFill>
                <a:srgbClr val="00A3E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We Learn?</a:t>
            </a:r>
            <a:endParaRPr/>
          </a:p>
        </p:txBody>
      </p:sp>
      <p:sp>
        <p:nvSpPr>
          <p:cNvPr id="178" name="Google Shape;178;p20"/>
          <p:cNvSpPr txBox="1"/>
          <p:nvPr>
            <p:ph idx="1" type="body"/>
          </p:nvPr>
        </p:nvSpPr>
        <p:spPr>
          <a:xfrm>
            <a:off x="456300" y="1180900"/>
            <a:ext cx="5482500" cy="29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Engineers learn by watching and asking questions.  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"/>
              <a:t>What did you learn about strong structures?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"/>
              <a:t>Were all your questions answered?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"/>
              <a:t>Do you still have questions?</a:t>
            </a:r>
            <a:endParaRPr/>
          </a:p>
        </p:txBody>
      </p:sp>
      <p:grpSp>
        <p:nvGrpSpPr>
          <p:cNvPr id="179" name="Google Shape;179;p20"/>
          <p:cNvGrpSpPr/>
          <p:nvPr/>
        </p:nvGrpSpPr>
        <p:grpSpPr>
          <a:xfrm>
            <a:off x="5938810" y="674025"/>
            <a:ext cx="2669400" cy="3390627"/>
            <a:chOff x="5818775" y="532173"/>
            <a:chExt cx="2789050" cy="3390627"/>
          </a:xfrm>
        </p:grpSpPr>
        <p:sp>
          <p:nvSpPr>
            <p:cNvPr id="180" name="Google Shape;180;p20"/>
            <p:cNvSpPr/>
            <p:nvPr/>
          </p:nvSpPr>
          <p:spPr>
            <a:xfrm>
              <a:off x="5825075" y="709200"/>
              <a:ext cx="2768700" cy="3213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6390673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6867793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83" name="Google Shape;183;p20"/>
            <p:cNvSpPr/>
            <p:nvPr/>
          </p:nvSpPr>
          <p:spPr>
            <a:xfrm>
              <a:off x="7344945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7822080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8299216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86" name="Google Shape;186;p20"/>
            <p:cNvSpPr/>
            <p:nvPr/>
          </p:nvSpPr>
          <p:spPr>
            <a:xfrm rot="4411427">
              <a:off x="627145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0"/>
            <p:cNvSpPr/>
            <p:nvPr/>
          </p:nvSpPr>
          <p:spPr>
            <a:xfrm rot="4411427">
              <a:off x="819685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0"/>
            <p:cNvSpPr/>
            <p:nvPr/>
          </p:nvSpPr>
          <p:spPr>
            <a:xfrm rot="4411427">
              <a:off x="7683178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0"/>
            <p:cNvSpPr/>
            <p:nvPr/>
          </p:nvSpPr>
          <p:spPr>
            <a:xfrm rot="4411427">
              <a:off x="722430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0" name="Google Shape;190;p20"/>
            <p:cNvCxnSpPr/>
            <p:nvPr/>
          </p:nvCxnSpPr>
          <p:spPr>
            <a:xfrm>
              <a:off x="6019952" y="713548"/>
              <a:ext cx="2100" cy="3204900"/>
            </a:xfrm>
            <a:prstGeom prst="straightConnector1">
              <a:avLst/>
            </a:prstGeom>
            <a:noFill/>
            <a:ln cap="flat" cmpd="sng" w="9525">
              <a:solidFill>
                <a:srgbClr val="E0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91" name="Google Shape;191;p20"/>
            <p:cNvSpPr/>
            <p:nvPr/>
          </p:nvSpPr>
          <p:spPr>
            <a:xfrm rot="4411427">
              <a:off x="6756291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0"/>
            <p:cNvSpPr/>
            <p:nvPr/>
          </p:nvSpPr>
          <p:spPr>
            <a:xfrm>
              <a:off x="5913538" y="816475"/>
              <a:ext cx="206100" cy="222000"/>
            </a:xfrm>
            <a:prstGeom prst="ellipse">
              <a:avLst/>
            </a:prstGeom>
            <a:solidFill>
              <a:srgbClr val="EEEEEE"/>
            </a:solidFill>
            <a:ln cap="flat" cmpd="sng" w="122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7475" lIns="117475" spcFirstLastPara="1" rIns="117475" wrap="square" tIns="117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99"/>
            </a:p>
          </p:txBody>
        </p:sp>
        <p:sp>
          <p:nvSpPr>
            <p:cNvPr id="193" name="Google Shape;193;p20"/>
            <p:cNvSpPr/>
            <p:nvPr/>
          </p:nvSpPr>
          <p:spPr>
            <a:xfrm rot="4411427">
              <a:off x="5786603" y="634407"/>
              <a:ext cx="346946" cy="17893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4" name="Google Shape;194;p20"/>
            <p:cNvCxnSpPr/>
            <p:nvPr/>
          </p:nvCxnSpPr>
          <p:spPr>
            <a:xfrm>
              <a:off x="5826525" y="1394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5" name="Google Shape;195;p20"/>
            <p:cNvCxnSpPr/>
            <p:nvPr/>
          </p:nvCxnSpPr>
          <p:spPr>
            <a:xfrm>
              <a:off x="5826525" y="1750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6" name="Google Shape;196;p20"/>
            <p:cNvCxnSpPr/>
            <p:nvPr/>
          </p:nvCxnSpPr>
          <p:spPr>
            <a:xfrm>
              <a:off x="5818775" y="2106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7" name="Google Shape;197;p20"/>
            <p:cNvCxnSpPr/>
            <p:nvPr/>
          </p:nvCxnSpPr>
          <p:spPr>
            <a:xfrm>
              <a:off x="5826525" y="2447938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8" name="Google Shape;198;p20"/>
            <p:cNvCxnSpPr/>
            <p:nvPr/>
          </p:nvCxnSpPr>
          <p:spPr>
            <a:xfrm>
              <a:off x="5826525" y="281817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9" name="Google Shape;199;p20"/>
            <p:cNvCxnSpPr/>
            <p:nvPr/>
          </p:nvCxnSpPr>
          <p:spPr>
            <a:xfrm>
              <a:off x="5826525" y="3188400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0" name="Google Shape;200;p20"/>
            <p:cNvCxnSpPr/>
            <p:nvPr/>
          </p:nvCxnSpPr>
          <p:spPr>
            <a:xfrm>
              <a:off x="5818775" y="3558625"/>
              <a:ext cx="2781300" cy="300"/>
            </a:xfrm>
            <a:prstGeom prst="straightConnector1">
              <a:avLst/>
            </a:prstGeom>
            <a:noFill/>
            <a:ln cap="flat" cmpd="sng" w="9525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01" name="Google Shape;201;p20"/>
          <p:cNvSpPr txBox="1"/>
          <p:nvPr/>
        </p:nvSpPr>
        <p:spPr>
          <a:xfrm>
            <a:off x="6101608" y="1117276"/>
            <a:ext cx="2343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</a:rPr>
              <a:t>K      W     L</a:t>
            </a:r>
            <a:endParaRPr b="1" sz="2200">
              <a:solidFill>
                <a:srgbClr val="1155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202" name="Google Shape;202;p20"/>
          <p:cNvCxnSpPr/>
          <p:nvPr/>
        </p:nvCxnSpPr>
        <p:spPr>
          <a:xfrm>
            <a:off x="6861797" y="1212026"/>
            <a:ext cx="9300" cy="2648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3" name="Google Shape;203;p20"/>
          <p:cNvCxnSpPr/>
          <p:nvPr/>
        </p:nvCxnSpPr>
        <p:spPr>
          <a:xfrm>
            <a:off x="7755161" y="1212026"/>
            <a:ext cx="9300" cy="2648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4" name="Google Shape;204;p20"/>
          <p:cNvCxnSpPr/>
          <p:nvPr/>
        </p:nvCxnSpPr>
        <p:spPr>
          <a:xfrm>
            <a:off x="6110940" y="1545401"/>
            <a:ext cx="23244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5" name="Google Shape;205;p20"/>
          <p:cNvSpPr/>
          <p:nvPr/>
        </p:nvSpPr>
        <p:spPr>
          <a:xfrm rot="-5400000">
            <a:off x="7603054" y="3344125"/>
            <a:ext cx="1143000" cy="83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yEngineering Lesson Plan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